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6" r:id="rId3"/>
    <p:sldId id="261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58" r:id="rId16"/>
    <p:sldId id="289" r:id="rId17"/>
    <p:sldId id="290" r:id="rId18"/>
    <p:sldId id="291" r:id="rId1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6F7"/>
    <a:srgbClr val="DCCA9C"/>
    <a:srgbClr val="3C3116"/>
    <a:srgbClr val="FF3300"/>
    <a:srgbClr val="CC0000"/>
    <a:srgbClr val="54451E"/>
    <a:srgbClr val="DEBC9A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4660"/>
  </p:normalViewPr>
  <p:slideViewPr>
    <p:cSldViewPr>
      <p:cViewPr varScale="1">
        <p:scale>
          <a:sx n="106" d="100"/>
          <a:sy n="106" d="100"/>
        </p:scale>
        <p:origin x="18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8822-590E-BD5D-5E39-55E1064F7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EB855-9BE1-4C73-3B28-1706C8DDA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A913F-119D-1946-8577-0FC87198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F31D7-B7A1-DF1F-31CD-CBD45FD3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BFE1-E710-5927-A599-D8ECB5D1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293A-330A-4983-B340-00695BAA7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308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DFA0-57CC-A271-3FA9-4F92C483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AFAB-A7F5-2C8A-21ED-089DB8B1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092A9-00DD-8BD3-6C59-8FD4D48A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07727-455B-4E33-D61B-B1C2736B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51870-13A0-521C-707C-50011D0D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52F0B-0B2F-4AD0-9B61-FFCEE1358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4336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F7F3A-AE82-A3CA-4D76-074B9ADA8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46BEF-3978-1FCD-B767-1DA6DF16F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5E06D-BDAF-243D-4108-BF000E16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235A-CDD7-6850-B8DA-C0F0D8EA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D3F8-1C3B-2346-1AE8-666F6305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1B245-237F-4085-B63C-E3F8BAF1B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3829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EBCD-B533-1FA0-1C07-5D5052C2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014E-E81C-0EA8-4934-954DF477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2ABB8-95DC-3D09-EB61-BE38E669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E2F5-4B74-F2E1-0E82-3E56E830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EA30-A15F-FF99-4668-4A500751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AD17F-F8DB-490E-8BB9-B4F2651BD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95431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780A-6A46-3AD7-63B0-6D3CCE63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F0D9D-CFEC-8D9E-ADB1-EA4AAB06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9611F-8636-F512-BC01-CAE919A6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99B7D-37EA-21BA-3147-964ED8AB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9BB68-010A-94EA-333D-DCABB94F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C7EF-30ED-4CBC-B40F-F9039B7EF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5325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B483-7BFD-9E83-E714-9D49C19D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46969-A022-A741-74EA-33D533D6A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5FCCF-54E5-E2D6-C5ED-C2CED8D3D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07A53-EE56-0B42-0694-E4002E02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A7FE0-94F2-5188-CBBC-BF113BFA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637FB-630A-E911-C7AD-453C1DDF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488F6-BAE0-4EC7-AB8A-09953F921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6734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A42F-AE1E-EA75-B0B6-A9B1BE6D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B46BE-C010-17D5-723F-A3EAD8C8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89984-A70D-0CE5-D4A6-12A34CB9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641A4-A89B-367E-2768-A478C5FAA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361C9-2EA7-77D4-2B48-385DC7CBB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D6E179-E879-67AF-704B-B348882A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87774-CE37-D620-E071-A36A5DB7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66DE1-36F2-6140-38E3-C05FAD60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1814D-39D0-4E8B-8839-7C2AD02C2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8763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0806-2DAF-059E-90BB-E60C3AAA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F21A7-F46A-484C-E10E-CDF6506D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BD1-1C3F-EC5F-8C3B-CDD892B4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6DE9C-8B89-1EE1-2FA6-55155124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8D1AE-22EE-4226-85F2-A8F4F6213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1365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6C378-2BFF-459F-D366-FAF01A8C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EB96E-C456-4C25-9454-780866AB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AC36A-266C-DA6F-A0E3-CE098505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824FF-0E5F-43D7-843D-00E99E686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3493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5CF2-CBB2-BD01-01CD-93AA7EAA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B201-4BC3-6A70-3AFE-76B50ED7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02FC-BA5F-3BE8-F76A-2EE94AD13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1ABFB-D3CC-1324-AF00-D7EA2A36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8D4DF-3794-748F-ACEB-957ABEDE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8DEFA-E46F-3869-DF42-D9E55880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99BB7-CAE0-445A-A0E5-822E0A034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024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A4E4-6CDE-775E-9C2E-B8C8D878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CD498-2C10-8131-F669-DBB759483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8A2B6-07A6-C158-3872-4EE52744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DFB11-49AE-A703-B877-262E5ED1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BD5F4-74E3-D9BA-2774-F797E318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BC86E-7DAD-6949-FA28-1896CD0C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5F0DE-38E1-4CCD-8D39-13EBF048A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5065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ADECC3-FFD3-4774-83DA-9A9627BC6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971E38-1B8C-ED4A-FB71-AABA30922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09C75A-075B-16DB-CFA3-EE602638AC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50937F-1C53-9D22-4C3D-0FC23F6AE1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B96752-0FB2-93C1-C474-569971B9AF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ED4D11-C027-45D3-A907-8B3A0199F8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>
            <a:extLst>
              <a:ext uri="{FF2B5EF4-FFF2-40B4-BE49-F238E27FC236}">
                <a16:creationId xmlns:a16="http://schemas.microsoft.com/office/drawing/2014/main" id="{E267896D-2EB1-9A8F-22BC-37AC3E36D7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3AB0F7C4-CEB4-4C31-31CA-425384D7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51054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The American Encyclopedia</a:t>
            </a:r>
            <a:endParaRPr lang="en-US" altLang="en-US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 The church although lapsing more and more into defection from the truth and into a corruption of apostlic practice had no instrumental music for 1200 years…”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22199B54-CC83-979A-40F4-48DC113C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833"/>
          <a:stretch>
            <a:fillRect/>
          </a:stretch>
        </p:blipFill>
        <p:spPr bwMode="auto">
          <a:xfrm>
            <a:off x="533400" y="838200"/>
            <a:ext cx="33210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>
            <a:extLst>
              <a:ext uri="{FF2B5EF4-FFF2-40B4-BE49-F238E27FC236}">
                <a16:creationId xmlns:a16="http://schemas.microsoft.com/office/drawing/2014/main" id="{0B7CCD71-476D-C711-1984-B4FAF7D7D5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AD7EA5F3-18B9-A1C7-F26B-AF5328FA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161" r="841" b="1637"/>
          <a:stretch>
            <a:fillRect/>
          </a:stretch>
        </p:blipFill>
        <p:spPr bwMode="auto">
          <a:xfrm>
            <a:off x="533400" y="762000"/>
            <a:ext cx="8123238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29A1A39A-3456-75C6-BC50-0DF26DC5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0"/>
            <a:ext cx="6858000" cy="3938588"/>
          </a:xfrm>
          <a:prstGeom prst="rect">
            <a:avLst/>
          </a:prstGeom>
          <a:gradFill rotWithShape="1">
            <a:gsLst>
              <a:gs pos="0">
                <a:srgbClr val="DCCA9C">
                  <a:alpha val="60001"/>
                </a:srgbClr>
              </a:gs>
              <a:gs pos="100000">
                <a:srgbClr val="DCCA9C">
                  <a:gamma/>
                  <a:shade val="96078"/>
                  <a:invGamma/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/>
              <a:t>Tertullian (AD 160-230)</a:t>
            </a:r>
            <a:endParaRPr lang="en-US" altLang="en-US" i="1"/>
          </a:p>
          <a:p>
            <a:pPr algn="ctr">
              <a:spcBef>
                <a:spcPct val="50000"/>
              </a:spcBef>
            </a:pPr>
            <a:r>
              <a:rPr lang="en-US" altLang="en-US" sz="2800"/>
              <a:t>“ …ye who are Christians,                      hate and abhor these things…”</a:t>
            </a:r>
          </a:p>
          <a:p>
            <a:pPr algn="ctr">
              <a:spcBef>
                <a:spcPct val="50000"/>
              </a:spcBef>
            </a:pPr>
            <a:endParaRPr lang="en-US" altLang="en-US" sz="2800"/>
          </a:p>
          <a:p>
            <a:pPr algn="ctr">
              <a:spcBef>
                <a:spcPct val="50000"/>
              </a:spcBef>
            </a:pPr>
            <a:r>
              <a:rPr lang="en-US" altLang="en-US" sz="2800" b="1" i="1"/>
              <a:t>Thomas Aquinas (AD 1225-1275)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/>
              <a:t>“Our church does not use                     musical instruments…”</a:t>
            </a:r>
          </a:p>
        </p:txBody>
      </p:sp>
      <p:sp>
        <p:nvSpPr>
          <p:cNvPr id="31751" name="WordArt 7">
            <a:extLst>
              <a:ext uri="{FF2B5EF4-FFF2-40B4-BE49-F238E27FC236}">
                <a16:creationId xmlns:a16="http://schemas.microsoft.com/office/drawing/2014/main" id="{1A700741-C03F-A8E0-36C9-F5CC44A9DC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8400" y="381000"/>
            <a:ext cx="2443163" cy="320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Religious Leaders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>
            <a:extLst>
              <a:ext uri="{FF2B5EF4-FFF2-40B4-BE49-F238E27FC236}">
                <a16:creationId xmlns:a16="http://schemas.microsoft.com/office/drawing/2014/main" id="{4A9AF6F6-4C6B-A94D-8893-F5BC49BEA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75C1734F-218F-C03C-BC55-598083B4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161" r="841" b="1637"/>
          <a:stretch>
            <a:fillRect/>
          </a:stretch>
        </p:blipFill>
        <p:spPr bwMode="auto">
          <a:xfrm>
            <a:off x="533400" y="762000"/>
            <a:ext cx="8123238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00C06269-7E77-3CFC-CCCC-23164AC0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0"/>
            <a:ext cx="6858000" cy="3938588"/>
          </a:xfrm>
          <a:prstGeom prst="rect">
            <a:avLst/>
          </a:prstGeom>
          <a:gradFill rotWithShape="1">
            <a:gsLst>
              <a:gs pos="0">
                <a:srgbClr val="DCCA9C">
                  <a:alpha val="60001"/>
                </a:srgbClr>
              </a:gs>
              <a:gs pos="100000">
                <a:srgbClr val="DCCA9C">
                  <a:gamma/>
                  <a:shade val="96078"/>
                  <a:invGamma/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/>
              <a:t>John Calvin (AD 1509-1564)</a:t>
            </a:r>
            <a:endParaRPr lang="en-US" altLang="en-US" i="1"/>
          </a:p>
          <a:p>
            <a:pPr algn="ctr">
              <a:spcBef>
                <a:spcPct val="50000"/>
              </a:spcBef>
            </a:pPr>
            <a:r>
              <a:rPr lang="en-US" altLang="en-US" sz="2800"/>
              <a:t>“ …musical instruments in celebrating the praises of God would be no more suitable than the burning of incense…”</a:t>
            </a:r>
          </a:p>
          <a:p>
            <a:pPr algn="ctr">
              <a:spcBef>
                <a:spcPct val="50000"/>
              </a:spcBef>
            </a:pPr>
            <a:endParaRPr lang="en-US" altLang="en-US" sz="2800"/>
          </a:p>
          <a:p>
            <a:pPr algn="ctr">
              <a:spcBef>
                <a:spcPct val="50000"/>
              </a:spcBef>
            </a:pPr>
            <a:r>
              <a:rPr lang="en-US" altLang="en-US" sz="2800" b="1" i="1"/>
              <a:t>Charles Spurgeon (AD 1834-1892)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/>
              <a:t>“We do not need them…”</a:t>
            </a:r>
          </a:p>
        </p:txBody>
      </p:sp>
      <p:sp>
        <p:nvSpPr>
          <p:cNvPr id="32775" name="WordArt 7">
            <a:extLst>
              <a:ext uri="{FF2B5EF4-FFF2-40B4-BE49-F238E27FC236}">
                <a16:creationId xmlns:a16="http://schemas.microsoft.com/office/drawing/2014/main" id="{958338B3-87E3-C371-8DA8-5320480032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8400" y="381000"/>
            <a:ext cx="2443163" cy="320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Religious Leaders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>
            <a:extLst>
              <a:ext uri="{FF2B5EF4-FFF2-40B4-BE49-F238E27FC236}">
                <a16:creationId xmlns:a16="http://schemas.microsoft.com/office/drawing/2014/main" id="{71C34191-B423-77D0-BEDD-149D7DA351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F47E287E-0616-537A-3352-88A8A728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161" r="841" b="1637"/>
          <a:stretch>
            <a:fillRect/>
          </a:stretch>
        </p:blipFill>
        <p:spPr bwMode="auto">
          <a:xfrm>
            <a:off x="533400" y="762000"/>
            <a:ext cx="8123238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1248126C-0B46-1DBC-0165-2265F6EB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0"/>
            <a:ext cx="6858000" cy="4365625"/>
          </a:xfrm>
          <a:prstGeom prst="rect">
            <a:avLst/>
          </a:prstGeom>
          <a:gradFill rotWithShape="1">
            <a:gsLst>
              <a:gs pos="0">
                <a:srgbClr val="DCCA9C">
                  <a:alpha val="60001"/>
                </a:srgbClr>
              </a:gs>
              <a:gs pos="100000">
                <a:srgbClr val="DCCA9C">
                  <a:gamma/>
                  <a:shade val="96078"/>
                  <a:invGamma/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/>
              <a:t>Adam Clark</a:t>
            </a:r>
            <a:endParaRPr lang="en-US" altLang="en-US" i="1"/>
          </a:p>
          <a:p>
            <a:pPr algn="ctr">
              <a:spcBef>
                <a:spcPct val="50000"/>
              </a:spcBef>
            </a:pPr>
            <a:r>
              <a:rPr lang="en-US" altLang="en-US" sz="2800"/>
              <a:t>“ …but instrumental music in the house of God I abominate and abhor…”</a:t>
            </a:r>
          </a:p>
          <a:p>
            <a:pPr algn="ctr">
              <a:spcBef>
                <a:spcPct val="50000"/>
              </a:spcBef>
            </a:pPr>
            <a:endParaRPr lang="en-US" altLang="en-US" sz="2800"/>
          </a:p>
          <a:p>
            <a:pPr algn="ctr">
              <a:spcBef>
                <a:spcPct val="50000"/>
              </a:spcBef>
            </a:pPr>
            <a:r>
              <a:rPr lang="en-US" altLang="en-US" sz="2800" b="1" i="1"/>
              <a:t>John Wesley</a:t>
            </a:r>
          </a:p>
          <a:p>
            <a:pPr algn="ctr">
              <a:spcBef>
                <a:spcPct val="50000"/>
              </a:spcBef>
            </a:pPr>
            <a:r>
              <a:rPr lang="en-US" altLang="en-US" sz="2800"/>
              <a:t>“I have no objection to the instruments in our chapel, provided they are neither seen nor heard”</a:t>
            </a:r>
          </a:p>
        </p:txBody>
      </p:sp>
      <p:sp>
        <p:nvSpPr>
          <p:cNvPr id="33799" name="WordArt 7">
            <a:extLst>
              <a:ext uri="{FF2B5EF4-FFF2-40B4-BE49-F238E27FC236}">
                <a16:creationId xmlns:a16="http://schemas.microsoft.com/office/drawing/2014/main" id="{23485859-4FCE-E6A9-3638-7920561976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8400" y="381000"/>
            <a:ext cx="2443163" cy="320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Religious Leaders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>
            <a:extLst>
              <a:ext uri="{FF2B5EF4-FFF2-40B4-BE49-F238E27FC236}">
                <a16:creationId xmlns:a16="http://schemas.microsoft.com/office/drawing/2014/main" id="{6C344209-9957-7ECD-455B-D6A519DF22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46B05043-43D1-9F4F-38A9-69B840CD0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22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Instruments did not become an                           accepted practice till the 13</a:t>
            </a:r>
            <a:r>
              <a:rPr lang="en-US" altLang="en-US" sz="3200" baseline="30000">
                <a:solidFill>
                  <a:schemeClr val="bg1"/>
                </a:solidFill>
              </a:rPr>
              <a:t>th</a:t>
            </a:r>
            <a:r>
              <a:rPr lang="en-US" altLang="en-US" sz="3200">
                <a:solidFill>
                  <a:schemeClr val="bg1"/>
                </a:solidFill>
              </a:rPr>
              <a:t> century.</a:t>
            </a:r>
          </a:p>
          <a:p>
            <a:pPr algn="ctr">
              <a:spcBef>
                <a:spcPct val="50000"/>
              </a:spcBef>
            </a:pPr>
            <a:endParaRPr lang="en-US" altLang="en-US" sz="320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Why </a:t>
            </a:r>
            <a:r>
              <a:rPr lang="en-US" altLang="en-US" sz="3200">
                <a:solidFill>
                  <a:srgbClr val="FF3300"/>
                </a:solidFill>
              </a:rPr>
              <a:t>did</a:t>
            </a:r>
            <a:r>
              <a:rPr lang="en-US" altLang="en-US" sz="3200">
                <a:solidFill>
                  <a:schemeClr val="bg1"/>
                </a:solidFill>
              </a:rPr>
              <a:t> people oppose their use                   and                                                                 why </a:t>
            </a:r>
            <a:r>
              <a:rPr lang="en-US" altLang="en-US" sz="3200">
                <a:solidFill>
                  <a:srgbClr val="FF3300"/>
                </a:solidFill>
              </a:rPr>
              <a:t>do</a:t>
            </a:r>
            <a:r>
              <a:rPr lang="en-US" altLang="en-US" sz="3200">
                <a:solidFill>
                  <a:schemeClr val="bg1"/>
                </a:solidFill>
              </a:rPr>
              <a:t> people accept their use now?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3E8885-4CBC-038C-0393-27335220A3A4}"/>
              </a:ext>
            </a:extLst>
          </p:cNvPr>
          <p:cNvSpPr/>
          <p:nvPr/>
        </p:nvSpPr>
        <p:spPr>
          <a:xfrm>
            <a:off x="-20370" y="-22226"/>
            <a:ext cx="9164370" cy="6880225"/>
          </a:xfrm>
          <a:prstGeom prst="rect">
            <a:avLst/>
          </a:prstGeom>
          <a:solidFill>
            <a:srgbClr val="3C3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3116"/>
              </a:solidFill>
            </a:endParaRPr>
          </a:p>
        </p:txBody>
      </p:sp>
      <p:sp>
        <p:nvSpPr>
          <p:cNvPr id="4102" name="WordArt 6">
            <a:extLst>
              <a:ext uri="{FF2B5EF4-FFF2-40B4-BE49-F238E27FC236}">
                <a16:creationId xmlns:a16="http://schemas.microsoft.com/office/drawing/2014/main" id="{F4785940-0275-5117-38D9-036E75DDCE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52400"/>
            <a:ext cx="54911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The Absence In Scripture Argument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577EB0B7-21D5-D2BB-ABF0-C10CE1F9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815582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God had to authorize in speech what the Israelites were to do (Ex. 22:28; Lev. 24:12; and Ex. 31:14-15; Numb. 15:32-34)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2 John 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Principle found in the New Testament       (Heb. 7:14)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Everything does not need a                    “thou shalt not”!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Instrumental Music in worship is                not acceptable to God.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A35B45DC-F108-8545-FD96-BF6B5F11C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48768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54451E"/>
                </a:solidFill>
              </a:rPr>
              <a:t>N.T. Verses Regarding Music In Worship</a:t>
            </a:r>
          </a:p>
          <a:p>
            <a:pPr algn="ctr"/>
            <a:endParaRPr lang="en-US" altLang="en-US" sz="3200" b="1">
              <a:solidFill>
                <a:srgbClr val="54451E"/>
              </a:solidFill>
            </a:endParaRPr>
          </a:p>
          <a:p>
            <a:pPr algn="ctr"/>
            <a:r>
              <a:rPr lang="en-US" altLang="en-US" sz="3200" b="1">
                <a:solidFill>
                  <a:srgbClr val="54451E"/>
                </a:solidFill>
              </a:rPr>
              <a:t>Ephesians 5:19</a:t>
            </a:r>
          </a:p>
          <a:p>
            <a:pPr algn="ctr"/>
            <a:r>
              <a:rPr lang="en-US" altLang="en-US" sz="3200" b="1">
                <a:solidFill>
                  <a:srgbClr val="54451E"/>
                </a:solidFill>
              </a:rPr>
              <a:t>Colossians 3:16</a:t>
            </a:r>
          </a:p>
          <a:p>
            <a:pPr algn="ctr"/>
            <a:r>
              <a:rPr lang="en-US" altLang="en-US" sz="3200" b="1">
                <a:solidFill>
                  <a:srgbClr val="54451E"/>
                </a:solidFill>
              </a:rPr>
              <a:t>1 Corinthians 14:16</a:t>
            </a:r>
          </a:p>
          <a:p>
            <a:pPr algn="ctr"/>
            <a:r>
              <a:rPr lang="en-US" altLang="en-US" sz="3200" b="1">
                <a:solidFill>
                  <a:srgbClr val="54451E"/>
                </a:solidFill>
              </a:rPr>
              <a:t>Romans 15:9-10</a:t>
            </a:r>
          </a:p>
          <a:p>
            <a:pPr algn="ctr"/>
            <a:r>
              <a:rPr lang="en-US" altLang="en-US" sz="3200" b="1">
                <a:solidFill>
                  <a:srgbClr val="54451E"/>
                </a:solidFill>
              </a:rPr>
              <a:t>Hebrews 2:12</a:t>
            </a:r>
          </a:p>
          <a:p>
            <a:pPr algn="ctr"/>
            <a:r>
              <a:rPr lang="en-US" altLang="en-US" sz="3200" b="1">
                <a:solidFill>
                  <a:srgbClr val="54451E"/>
                </a:solidFill>
              </a:rPr>
              <a:t>James 5:13</a:t>
            </a:r>
          </a:p>
        </p:txBody>
      </p:sp>
      <p:sp>
        <p:nvSpPr>
          <p:cNvPr id="35845" name="WordArt 5">
            <a:extLst>
              <a:ext uri="{FF2B5EF4-FFF2-40B4-BE49-F238E27FC236}">
                <a16:creationId xmlns:a16="http://schemas.microsoft.com/office/drawing/2014/main" id="{50326F83-CCD9-CCC9-286A-3F979AFC99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152400"/>
            <a:ext cx="38909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54451E"/>
                  </a:solidFill>
                  <a:round/>
                  <a:headEnd/>
                  <a:tailEnd/>
                </a:ln>
                <a:solidFill>
                  <a:srgbClr val="54451E"/>
                </a:solidFill>
                <a:latin typeface="Century Gothic" panose="020B0502020202020204" pitchFamily="34" charset="0"/>
              </a:rPr>
              <a:t>The Scriptural Argument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72762438-3B13-B854-2685-99A523C89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"/>
          <a:stretch/>
        </p:blipFill>
        <p:spPr bwMode="auto">
          <a:xfrm>
            <a:off x="4953000" y="685801"/>
            <a:ext cx="38735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>
            <a:extLst>
              <a:ext uri="{FF2B5EF4-FFF2-40B4-BE49-F238E27FC236}">
                <a16:creationId xmlns:a16="http://schemas.microsoft.com/office/drawing/2014/main" id="{191027E7-C6AC-409B-7076-75B701CA4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481"/>
            <a:ext cx="4876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54451E"/>
                </a:solidFill>
              </a:rPr>
              <a:t>Speak To One Another (Eph. 5:19)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54451E"/>
                </a:solidFill>
              </a:rPr>
              <a:t>Teaching &amp; Admonishing One Another (Col. 3:16)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54451E"/>
                </a:solidFill>
              </a:rPr>
              <a:t>“Sing” is Specific</a:t>
            </a:r>
          </a:p>
        </p:txBody>
      </p:sp>
      <p:sp>
        <p:nvSpPr>
          <p:cNvPr id="36869" name="WordArt 5">
            <a:extLst>
              <a:ext uri="{FF2B5EF4-FFF2-40B4-BE49-F238E27FC236}">
                <a16:creationId xmlns:a16="http://schemas.microsoft.com/office/drawing/2014/main" id="{78EC5203-6AB0-8EB9-DA9E-A547A1268C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290481"/>
            <a:ext cx="38909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54451E"/>
                  </a:solidFill>
                  <a:round/>
                  <a:headEnd/>
                  <a:tailEnd/>
                </a:ln>
                <a:solidFill>
                  <a:srgbClr val="54451E"/>
                </a:solidFill>
                <a:latin typeface="Century Gothic" panose="020B0502020202020204" pitchFamily="34" charset="0"/>
              </a:rPr>
              <a:t>The Scriptural Argument</a:t>
            </a:r>
          </a:p>
        </p:txBody>
      </p:sp>
      <p:pic>
        <p:nvPicPr>
          <p:cNvPr id="36871" name="Picture 7">
            <a:extLst>
              <a:ext uri="{FF2B5EF4-FFF2-40B4-BE49-F238E27FC236}">
                <a16:creationId xmlns:a16="http://schemas.microsoft.com/office/drawing/2014/main" id="{F9E98F87-B9E1-A6A3-A6AF-1E947AA01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23881"/>
            <a:ext cx="41148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Text Box 8">
            <a:extLst>
              <a:ext uri="{FF2B5EF4-FFF2-40B4-BE49-F238E27FC236}">
                <a16:creationId xmlns:a16="http://schemas.microsoft.com/office/drawing/2014/main" id="{D655E90C-A2A9-6561-EA78-7A21C844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00481"/>
            <a:ext cx="8610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54451E"/>
                </a:solidFill>
              </a:rPr>
              <a:t>David used harps, so can we?</a:t>
            </a:r>
          </a:p>
          <a:p>
            <a:pPr lvl="1"/>
            <a:r>
              <a:rPr lang="en-US" altLang="en-US" sz="3200">
                <a:solidFill>
                  <a:srgbClr val="54451E"/>
                </a:solidFill>
              </a:rPr>
              <a:t>2 Chronicles 29:25</a:t>
            </a:r>
          </a:p>
          <a:p>
            <a:pPr lvl="1"/>
            <a:r>
              <a:rPr lang="en-US" altLang="en-US" sz="3200">
                <a:solidFill>
                  <a:srgbClr val="54451E"/>
                </a:solidFill>
              </a:rPr>
              <a:t>Galatians 5:2</a:t>
            </a:r>
          </a:p>
          <a:p>
            <a:pPr lvl="1"/>
            <a:r>
              <a:rPr lang="en-US" altLang="en-US" sz="3200">
                <a:solidFill>
                  <a:srgbClr val="54451E"/>
                </a:solidFill>
              </a:rPr>
              <a:t>God did not specify instruments today</a:t>
            </a:r>
          </a:p>
          <a:p>
            <a:pPr>
              <a:spcBef>
                <a:spcPct val="50000"/>
              </a:spcBef>
            </a:pPr>
            <a:endParaRPr lang="en-US" altLang="en-US" sz="3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nging in a choir&#10;&#10;Description automatically generated">
            <a:extLst>
              <a:ext uri="{FF2B5EF4-FFF2-40B4-BE49-F238E27FC236}">
                <a16:creationId xmlns:a16="http://schemas.microsoft.com/office/drawing/2014/main" id="{857729F0-F55F-DA38-1CE6-26C0F464F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/>
          <a:stretch/>
        </p:blipFill>
        <p:spPr>
          <a:xfrm>
            <a:off x="3429000" y="685800"/>
            <a:ext cx="5715000" cy="49291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2C957-D59F-B1C3-E270-9BEA705B8280}"/>
              </a:ext>
            </a:extLst>
          </p:cNvPr>
          <p:cNvSpPr/>
          <p:nvPr/>
        </p:nvSpPr>
        <p:spPr>
          <a:xfrm>
            <a:off x="3429000" y="685800"/>
            <a:ext cx="5715000" cy="4929140"/>
          </a:xfrm>
          <a:prstGeom prst="rect">
            <a:avLst/>
          </a:prstGeom>
          <a:gradFill flip="none" rotWithShape="1">
            <a:gsLst>
              <a:gs pos="0">
                <a:srgbClr val="DCCA9C"/>
              </a:gs>
              <a:gs pos="15000">
                <a:schemeClr val="accent1">
                  <a:lumMod val="45000"/>
                  <a:lumOff val="55000"/>
                  <a:alpha val="69000"/>
                </a:schemeClr>
              </a:gs>
              <a:gs pos="100000">
                <a:srgbClr val="EBF6F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4F30302E-2B6A-4062-7A79-FD184461A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4876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54451E"/>
                </a:solidFill>
              </a:rPr>
              <a:t>We Sing </a:t>
            </a:r>
            <a:r>
              <a:rPr lang="en-US" altLang="en-US" sz="3200" b="1" dirty="0" err="1">
                <a:solidFill>
                  <a:srgbClr val="54451E"/>
                </a:solidFill>
              </a:rPr>
              <a:t>Accapella</a:t>
            </a:r>
            <a:endParaRPr lang="en-US" altLang="en-US" sz="3200" b="1" dirty="0">
              <a:solidFill>
                <a:srgbClr val="54451E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54451E"/>
                </a:solidFill>
              </a:rPr>
              <a:t>We obey John 4:24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54451E"/>
                </a:solidFill>
              </a:rPr>
              <a:t>We sing with grace in our hearts (Col. 3:16)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54451E"/>
                </a:solidFill>
              </a:rPr>
              <a:t>These are God’s desires.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6" name="Rectangle 38">
            <a:extLst>
              <a:ext uri="{FF2B5EF4-FFF2-40B4-BE49-F238E27FC236}">
                <a16:creationId xmlns:a16="http://schemas.microsoft.com/office/drawing/2014/main" id="{05E00F6C-FDFE-52A3-0A46-D9F36052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4267200" cy="609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EE2AA19E-E7AA-491C-BA4D-E97C7B537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457200"/>
            <a:ext cx="3810000" cy="5715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58" name="Group 30">
            <a:extLst>
              <a:ext uri="{FF2B5EF4-FFF2-40B4-BE49-F238E27FC236}">
                <a16:creationId xmlns:a16="http://schemas.microsoft.com/office/drawing/2014/main" id="{FC2A3B8F-FBE4-B26B-A4AC-63C2AD8D0F89}"/>
              </a:ext>
            </a:extLst>
          </p:cNvPr>
          <p:cNvGrpSpPr>
            <a:grpSpLocks/>
          </p:cNvGrpSpPr>
          <p:nvPr/>
        </p:nvGrpSpPr>
        <p:grpSpPr bwMode="auto">
          <a:xfrm>
            <a:off x="2175143" y="531412"/>
            <a:ext cx="762000" cy="762000"/>
            <a:chOff x="2448" y="528"/>
            <a:chExt cx="480" cy="480"/>
          </a:xfrm>
        </p:grpSpPr>
        <p:sp>
          <p:nvSpPr>
            <p:cNvPr id="22556" name="Rectangle 28">
              <a:extLst>
                <a:ext uri="{FF2B5EF4-FFF2-40B4-BE49-F238E27FC236}">
                  <a16:creationId xmlns:a16="http://schemas.microsoft.com/office/drawing/2014/main" id="{B4A3BBC3-AEF1-713F-0C85-F57800DAC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528"/>
              <a:ext cx="96" cy="48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Rectangle 29">
              <a:extLst>
                <a:ext uri="{FF2B5EF4-FFF2-40B4-BE49-F238E27FC236}">
                  <a16:creationId xmlns:a16="http://schemas.microsoft.com/office/drawing/2014/main" id="{0BF7E06B-713F-DBA2-39A1-744B53B20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640" y="432"/>
              <a:ext cx="96" cy="48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9" name="Text Box 31">
            <a:extLst>
              <a:ext uri="{FF2B5EF4-FFF2-40B4-BE49-F238E27FC236}">
                <a16:creationId xmlns:a16="http://schemas.microsoft.com/office/drawing/2014/main" id="{9B409385-6B03-E4CD-9718-265E214C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2419351"/>
            <a:ext cx="2286000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dirty="0">
                <a:solidFill>
                  <a:schemeClr val="bg1"/>
                </a:solidFill>
              </a:rPr>
              <a:t>MUSIC</a:t>
            </a:r>
          </a:p>
        </p:txBody>
      </p:sp>
      <p:sp>
        <p:nvSpPr>
          <p:cNvPr id="22560" name="Text Box 32">
            <a:extLst>
              <a:ext uri="{FF2B5EF4-FFF2-40B4-BE49-F238E27FC236}">
                <a16:creationId xmlns:a16="http://schemas.microsoft.com/office/drawing/2014/main" id="{3EA9B850-2DE2-CC5F-2FF8-2298C3792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3278188"/>
            <a:ext cx="838200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22561" name="Text Box 33">
            <a:extLst>
              <a:ext uri="{FF2B5EF4-FFF2-40B4-BE49-F238E27FC236}">
                <a16:creationId xmlns:a16="http://schemas.microsoft.com/office/drawing/2014/main" id="{3E7A6CE1-0989-FEBD-3CA2-A3C7BDF5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48126"/>
            <a:ext cx="3124200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chemeClr val="bg1"/>
                </a:solidFill>
              </a:rPr>
              <a:t>WORSHIP</a:t>
            </a:r>
          </a:p>
        </p:txBody>
      </p:sp>
      <p:grpSp>
        <p:nvGrpSpPr>
          <p:cNvPr id="22544" name="Group 16">
            <a:extLst>
              <a:ext uri="{FF2B5EF4-FFF2-40B4-BE49-F238E27FC236}">
                <a16:creationId xmlns:a16="http://schemas.microsoft.com/office/drawing/2014/main" id="{929902AE-0D70-E12E-B175-6617550853EF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3157538"/>
            <a:ext cx="3810000" cy="152400"/>
            <a:chOff x="1463" y="2962"/>
            <a:chExt cx="2400" cy="96"/>
          </a:xfrm>
        </p:grpSpPr>
        <p:sp>
          <p:nvSpPr>
            <p:cNvPr id="22545" name="Rectangle 17">
              <a:extLst>
                <a:ext uri="{FF2B5EF4-FFF2-40B4-BE49-F238E27FC236}">
                  <a16:creationId xmlns:a16="http://schemas.microsoft.com/office/drawing/2014/main" id="{39266E6F-E16D-A728-45CD-5B6BC1161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Rectangle 18">
              <a:extLst>
                <a:ext uri="{FF2B5EF4-FFF2-40B4-BE49-F238E27FC236}">
                  <a16:creationId xmlns:a16="http://schemas.microsoft.com/office/drawing/2014/main" id="{4475953B-BB13-D5F8-AA3A-AA9CE7075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chemeClr val="tx1">
                    <a:gamma/>
                    <a:shade val="89804"/>
                    <a:invGamma/>
                    <a:alpha val="3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1" name="Group 13">
            <a:extLst>
              <a:ext uri="{FF2B5EF4-FFF2-40B4-BE49-F238E27FC236}">
                <a16:creationId xmlns:a16="http://schemas.microsoft.com/office/drawing/2014/main" id="{77FBA56B-64AC-3406-560D-F0A75AFF963D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2343150"/>
            <a:ext cx="3810000" cy="152400"/>
            <a:chOff x="1463" y="2962"/>
            <a:chExt cx="2400" cy="96"/>
          </a:xfrm>
        </p:grpSpPr>
        <p:sp>
          <p:nvSpPr>
            <p:cNvPr id="22542" name="Rectangle 14">
              <a:extLst>
                <a:ext uri="{FF2B5EF4-FFF2-40B4-BE49-F238E27FC236}">
                  <a16:creationId xmlns:a16="http://schemas.microsoft.com/office/drawing/2014/main" id="{EBF72A63-6F64-23B7-A704-B9F56A01F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Rectangle 15">
              <a:extLst>
                <a:ext uri="{FF2B5EF4-FFF2-40B4-BE49-F238E27FC236}">
                  <a16:creationId xmlns:a16="http://schemas.microsoft.com/office/drawing/2014/main" id="{79296A50-9B5A-F3A1-A210-F765F415D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chemeClr val="tx1">
                    <a:gamma/>
                    <a:shade val="89804"/>
                    <a:invGamma/>
                    <a:alpha val="3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0" name="Group 12">
            <a:extLst>
              <a:ext uri="{FF2B5EF4-FFF2-40B4-BE49-F238E27FC236}">
                <a16:creationId xmlns:a16="http://schemas.microsoft.com/office/drawing/2014/main" id="{68716CC2-A644-1D2E-1659-CC9A87C7094D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1473200"/>
            <a:ext cx="3810000" cy="152400"/>
            <a:chOff x="1463" y="2962"/>
            <a:chExt cx="2400" cy="96"/>
          </a:xfrm>
        </p:grpSpPr>
        <p:sp>
          <p:nvSpPr>
            <p:cNvPr id="22537" name="Rectangle 9">
              <a:extLst>
                <a:ext uri="{FF2B5EF4-FFF2-40B4-BE49-F238E27FC236}">
                  <a16:creationId xmlns:a16="http://schemas.microsoft.com/office/drawing/2014/main" id="{8888C9B6-D19C-0013-DE31-A0BBA445B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10">
              <a:extLst>
                <a:ext uri="{FF2B5EF4-FFF2-40B4-BE49-F238E27FC236}">
                  <a16:creationId xmlns:a16="http://schemas.microsoft.com/office/drawing/2014/main" id="{70CB90CF-9F47-D627-FC00-E69C9C21E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chemeClr val="tx1">
                    <a:gamma/>
                    <a:shade val="89804"/>
                    <a:invGamma/>
                    <a:alpha val="3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3" name="Group 25">
            <a:extLst>
              <a:ext uri="{FF2B5EF4-FFF2-40B4-BE49-F238E27FC236}">
                <a16:creationId xmlns:a16="http://schemas.microsoft.com/office/drawing/2014/main" id="{4B29BA2C-69FB-A196-288D-B983876954F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670550"/>
            <a:ext cx="3810000" cy="152400"/>
            <a:chOff x="1463" y="2962"/>
            <a:chExt cx="2400" cy="96"/>
          </a:xfrm>
        </p:grpSpPr>
        <p:sp>
          <p:nvSpPr>
            <p:cNvPr id="22554" name="Rectangle 26">
              <a:extLst>
                <a:ext uri="{FF2B5EF4-FFF2-40B4-BE49-F238E27FC236}">
                  <a16:creationId xmlns:a16="http://schemas.microsoft.com/office/drawing/2014/main" id="{CE55D456-EA29-EF0E-6D4E-24D0452D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Rectangle 27">
              <a:extLst>
                <a:ext uri="{FF2B5EF4-FFF2-40B4-BE49-F238E27FC236}">
                  <a16:creationId xmlns:a16="http://schemas.microsoft.com/office/drawing/2014/main" id="{9075BA31-B340-0461-843E-5D5B7F676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chemeClr val="tx1">
                    <a:gamma/>
                    <a:shade val="89804"/>
                    <a:invGamma/>
                    <a:alpha val="3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0" name="Group 22">
            <a:extLst>
              <a:ext uri="{FF2B5EF4-FFF2-40B4-BE49-F238E27FC236}">
                <a16:creationId xmlns:a16="http://schemas.microsoft.com/office/drawing/2014/main" id="{752DD0E9-3F17-D976-F7B9-3AB821287BBD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4783138"/>
            <a:ext cx="3810000" cy="152400"/>
            <a:chOff x="1463" y="2962"/>
            <a:chExt cx="2400" cy="96"/>
          </a:xfrm>
        </p:grpSpPr>
        <p:sp>
          <p:nvSpPr>
            <p:cNvPr id="22551" name="Rectangle 23">
              <a:extLst>
                <a:ext uri="{FF2B5EF4-FFF2-40B4-BE49-F238E27FC236}">
                  <a16:creationId xmlns:a16="http://schemas.microsoft.com/office/drawing/2014/main" id="{20DF079A-F56A-F65A-93B6-5EB1824D2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Rectangle 24">
              <a:extLst>
                <a:ext uri="{FF2B5EF4-FFF2-40B4-BE49-F238E27FC236}">
                  <a16:creationId xmlns:a16="http://schemas.microsoft.com/office/drawing/2014/main" id="{49D42124-79DA-0186-00C9-AA3A7A12C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chemeClr val="tx1">
                    <a:gamma/>
                    <a:shade val="89804"/>
                    <a:invGamma/>
                    <a:alpha val="3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7" name="Group 19">
            <a:extLst>
              <a:ext uri="{FF2B5EF4-FFF2-40B4-BE49-F238E27FC236}">
                <a16:creationId xmlns:a16="http://schemas.microsoft.com/office/drawing/2014/main" id="{0678F64A-297C-2AE4-841D-D74668FD7BD2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3995738"/>
            <a:ext cx="3810000" cy="152400"/>
            <a:chOff x="1463" y="2962"/>
            <a:chExt cx="2400" cy="96"/>
          </a:xfrm>
        </p:grpSpPr>
        <p:sp>
          <p:nvSpPr>
            <p:cNvPr id="22548" name="Rectangle 20">
              <a:extLst>
                <a:ext uri="{FF2B5EF4-FFF2-40B4-BE49-F238E27FC236}">
                  <a16:creationId xmlns:a16="http://schemas.microsoft.com/office/drawing/2014/main" id="{8F074705-46DB-4424-4540-EA94679C5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Rectangle 21">
              <a:extLst>
                <a:ext uri="{FF2B5EF4-FFF2-40B4-BE49-F238E27FC236}">
                  <a16:creationId xmlns:a16="http://schemas.microsoft.com/office/drawing/2014/main" id="{7860D837-5A69-918F-40A0-FF0BABBFE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962"/>
              <a:ext cx="2400" cy="96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chemeClr val="tx1">
                    <a:gamma/>
                    <a:shade val="89804"/>
                    <a:invGamma/>
                    <a:alpha val="39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67" name="Text Box 39">
            <a:extLst>
              <a:ext uri="{FF2B5EF4-FFF2-40B4-BE49-F238E27FC236}">
                <a16:creationId xmlns:a16="http://schemas.microsoft.com/office/drawing/2014/main" id="{E64E24C8-835D-6C45-F022-1EC6C186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186" y="1752600"/>
            <a:ext cx="38100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 Arguments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Historical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Absence In Scripture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Scriptural Proof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475D2AD1-EA5F-7237-F99B-68791F90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876675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WordArt 8">
            <a:extLst>
              <a:ext uri="{FF2B5EF4-FFF2-40B4-BE49-F238E27FC236}">
                <a16:creationId xmlns:a16="http://schemas.microsoft.com/office/drawing/2014/main" id="{97E4EEC2-7FF5-E65A-CA06-31D3FA0C54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BF9D97D2-C861-7553-FA39-5EE6C300A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52400"/>
            <a:ext cx="5105400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History of Western Music</a:t>
            </a:r>
            <a:r>
              <a:rPr lang="en-US" altLang="en-US" sz="2800" i="1">
                <a:solidFill>
                  <a:schemeClr val="bg1"/>
                </a:solidFill>
              </a:rPr>
              <a:t> </a:t>
            </a:r>
            <a:r>
              <a:rPr lang="en-US" altLang="en-US" i="1">
                <a:solidFill>
                  <a:schemeClr val="bg1"/>
                </a:solidFill>
              </a:rPr>
              <a:t>(Grout)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“Hymn singing is the earliest recorded musical activity of the Christian church”. </a:t>
            </a:r>
            <a:r>
              <a:rPr lang="en-US" altLang="en-US">
                <a:solidFill>
                  <a:schemeClr val="bg1"/>
                </a:solidFill>
              </a:rPr>
              <a:t>(p.13)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The early church          “excluded music from                the public worship” </a:t>
            </a:r>
            <a:r>
              <a:rPr lang="en-US" altLang="en-US">
                <a:solidFill>
                  <a:schemeClr val="bg1"/>
                </a:solidFill>
              </a:rPr>
              <a:t>(p.26)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“The organ does not seem to have been used regularly with the choir in Mass much before the 13</a:t>
            </a:r>
            <a:r>
              <a:rPr lang="en-US" altLang="en-US" sz="2800" baseline="30000">
                <a:solidFill>
                  <a:schemeClr val="bg1"/>
                </a:solidFill>
              </a:rPr>
              <a:t>th</a:t>
            </a:r>
            <a:r>
              <a:rPr lang="en-US" altLang="en-US" sz="2800">
                <a:solidFill>
                  <a:schemeClr val="bg1"/>
                </a:solidFill>
              </a:rPr>
              <a:t> century” </a:t>
            </a:r>
            <a:r>
              <a:rPr lang="en-US" altLang="en-US">
                <a:solidFill>
                  <a:schemeClr val="bg1"/>
                </a:solidFill>
              </a:rPr>
              <a:t>(p.64)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8FF41119-AB5B-5BDB-61C1-E8FDB8EC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876675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WordArt 5">
            <a:extLst>
              <a:ext uri="{FF2B5EF4-FFF2-40B4-BE49-F238E27FC236}">
                <a16:creationId xmlns:a16="http://schemas.microsoft.com/office/drawing/2014/main" id="{6187D141-621A-3C86-D14C-280EBEB79B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B1F76F63-2608-377F-B761-CE9179A8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52400"/>
            <a:ext cx="51054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Encyclopedia Judaica</a:t>
            </a:r>
            <a:endParaRPr lang="en-US" altLang="en-US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“Jingling, banging, and rattling accompanied heathen cults…The voices of nonconformists were emerging from place of Jewish and early Christian worship. Early synagogue song intentionally foregoes artistic performance, </a:t>
            </a:r>
            <a:r>
              <a:rPr lang="en-US" altLang="en-US" sz="2800" b="1">
                <a:solidFill>
                  <a:schemeClr val="bg1"/>
                </a:solidFill>
              </a:rPr>
              <a:t>renounces the playing of instruments</a:t>
            </a:r>
            <a:r>
              <a:rPr lang="en-US" altLang="en-US" sz="2800">
                <a:solidFill>
                  <a:schemeClr val="bg1"/>
                </a:solidFill>
              </a:rPr>
              <a:t>, and attaches itself entirely to ‘the word’”.   </a:t>
            </a:r>
            <a:r>
              <a:rPr lang="en-US" altLang="en-US">
                <a:solidFill>
                  <a:schemeClr val="bg1"/>
                </a:solidFill>
              </a:rPr>
              <a:t>(XII, p.566)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>
            <a:extLst>
              <a:ext uri="{FF2B5EF4-FFF2-40B4-BE49-F238E27FC236}">
                <a16:creationId xmlns:a16="http://schemas.microsoft.com/office/drawing/2014/main" id="{CE421CD5-9DDD-2DC5-EA6A-9A2600D31E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188E6461-3B4B-FA7B-9785-0E6EB9D02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524000"/>
            <a:ext cx="51054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Catholic Encyclopedia</a:t>
            </a:r>
            <a:endParaRPr lang="en-US" altLang="en-US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“For almost 1000 years, Gregorian Chant </a:t>
            </a:r>
            <a:r>
              <a:rPr lang="en-US" altLang="en-US" sz="2800" b="1">
                <a:solidFill>
                  <a:schemeClr val="bg1"/>
                </a:solidFill>
              </a:rPr>
              <a:t>without any instrumental or harmonic addition</a:t>
            </a:r>
            <a:r>
              <a:rPr lang="en-US" altLang="en-US" sz="2800">
                <a:solidFill>
                  <a:schemeClr val="bg1"/>
                </a:solidFill>
              </a:rPr>
              <a:t>, was the only music used in connection with liturgy.”   </a:t>
            </a:r>
            <a:r>
              <a:rPr lang="en-US" altLang="en-US">
                <a:solidFill>
                  <a:schemeClr val="bg1"/>
                </a:solidFill>
              </a:rPr>
              <a:t>(X, p.657)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DDDF3706-C249-ED23-7F74-F6A66C95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8496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>
            <a:extLst>
              <a:ext uri="{FF2B5EF4-FFF2-40B4-BE49-F238E27FC236}">
                <a16:creationId xmlns:a16="http://schemas.microsoft.com/office/drawing/2014/main" id="{917923D7-3AF1-31A3-C550-3C4BFFB64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85926789-BF17-8E2F-746D-BBDCED76A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76400"/>
            <a:ext cx="51054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New Catholic Encyclopedia</a:t>
            </a:r>
            <a:endParaRPr lang="en-US" altLang="en-US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“The rejection of all musical instruments for the Christian worship is consistent among the Fathers (meaning church fathers). They were associated with pagan, orgiastic rites”     </a:t>
            </a:r>
            <a:r>
              <a:rPr lang="en-US" altLang="en-US">
                <a:solidFill>
                  <a:schemeClr val="bg1"/>
                </a:solidFill>
              </a:rPr>
              <a:t>(X, p.106)</a:t>
            </a: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089FFD36-7A42-003E-F747-5AC3331B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8496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>
            <a:extLst>
              <a:ext uri="{FF2B5EF4-FFF2-40B4-BE49-F238E27FC236}">
                <a16:creationId xmlns:a16="http://schemas.microsoft.com/office/drawing/2014/main" id="{C4B6DA13-E94F-65DD-0349-802711F48A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BC9B1D87-A7E5-6783-B4F2-26C2B5C33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510540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New Oxford                          History Of Music</a:t>
            </a:r>
            <a:endParaRPr lang="en-US" altLang="en-US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“…instrumental music was thought unfit for religious services; the Christian sources are quite outspoken in their condemnation of instrumental performances…”     </a:t>
            </a:r>
            <a:r>
              <a:rPr lang="en-US" altLang="en-US">
                <a:solidFill>
                  <a:schemeClr val="bg1"/>
                </a:solidFill>
              </a:rPr>
              <a:t>(I, p.135)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DD48204F-B94C-54C0-6449-BEBFDF2C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8417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>
            <a:extLst>
              <a:ext uri="{FF2B5EF4-FFF2-40B4-BE49-F238E27FC236}">
                <a16:creationId xmlns:a16="http://schemas.microsoft.com/office/drawing/2014/main" id="{FDDAE652-5496-E2E8-3E5D-75C1E6CEB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3791AA4E-8245-3F55-72CD-96C3892D4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057400"/>
            <a:ext cx="51054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Wycliff Bible Encyclopedia</a:t>
            </a:r>
            <a:endParaRPr lang="en-US" altLang="en-US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“There is no record in the New Testament of the use of instruments in the music worship of the church…” </a:t>
            </a:r>
            <a:r>
              <a:rPr lang="en-US" altLang="en-US">
                <a:solidFill>
                  <a:schemeClr val="bg1"/>
                </a:solidFill>
              </a:rPr>
              <a:t>(p.1163)</a:t>
            </a: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6ED2AEEC-A594-C28C-79FE-8C3D283EB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8417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>
            <a:extLst>
              <a:ext uri="{FF2B5EF4-FFF2-40B4-BE49-F238E27FC236}">
                <a16:creationId xmlns:a16="http://schemas.microsoft.com/office/drawing/2014/main" id="{3CADF24F-F52A-41A5-EB90-9293CB057B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281363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DCCA9C"/>
                  </a:solidFill>
                  <a:round/>
                  <a:headEnd/>
                  <a:tailEnd/>
                </a:ln>
                <a:solidFill>
                  <a:srgbClr val="DCCA9C"/>
                </a:solidFill>
                <a:latin typeface="Century Gothic" panose="020B0502020202020204" pitchFamily="34" charset="0"/>
              </a:rPr>
              <a:t>The Historical Argument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05F7FD3D-4EAD-8A7E-993F-1C342947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51054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bg1"/>
                </a:solidFill>
              </a:rPr>
              <a:t>A History Of                                The Christian Church</a:t>
            </a:r>
            <a:endParaRPr lang="en-US" altLang="en-US" i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“Singing formed an essential part of the Christian worship, but it was in unison and without musical accompaniment.” </a:t>
            </a:r>
            <a:r>
              <a:rPr lang="en-US" altLang="en-US">
                <a:solidFill>
                  <a:schemeClr val="bg1"/>
                </a:solidFill>
              </a:rPr>
              <a:t>(p.112)</a:t>
            </a:r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id="{7EED585C-40AF-A3B9-1B43-25097744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833"/>
          <a:stretch>
            <a:fillRect/>
          </a:stretch>
        </p:blipFill>
        <p:spPr bwMode="auto">
          <a:xfrm>
            <a:off x="533400" y="838200"/>
            <a:ext cx="33210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685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10</cp:revision>
  <dcterms:created xsi:type="dcterms:W3CDTF">2008-05-13T22:03:39Z</dcterms:created>
  <dcterms:modified xsi:type="dcterms:W3CDTF">2024-04-15T16:03:34Z</dcterms:modified>
</cp:coreProperties>
</file>