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embeddedFontLst>
    <p:embeddedFont>
      <p:font typeface="Adobe Garamond Pro" panose="02020502060506020403" pitchFamily="18" charset="0"/>
      <p:regular r:id="rId8"/>
      <p:italic r:id="rId9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9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476" y="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2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90A26-0191-4129-A92F-21D63A3D327A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27839-B6D3-46A7-8C22-2453C725F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8731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90A26-0191-4129-A92F-21D63A3D327A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27839-B6D3-46A7-8C22-2453C725F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7959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90A26-0191-4129-A92F-21D63A3D327A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27839-B6D3-46A7-8C22-2453C725F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851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90A26-0191-4129-A92F-21D63A3D327A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27839-B6D3-46A7-8C22-2453C725F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885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90A26-0191-4129-A92F-21D63A3D327A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27839-B6D3-46A7-8C22-2453C725F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3423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90A26-0191-4129-A92F-21D63A3D327A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27839-B6D3-46A7-8C22-2453C725F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736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90A26-0191-4129-A92F-21D63A3D327A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27839-B6D3-46A7-8C22-2453C725F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1237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90A26-0191-4129-A92F-21D63A3D327A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27839-B6D3-46A7-8C22-2453C725F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7496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90A26-0191-4129-A92F-21D63A3D327A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27839-B6D3-46A7-8C22-2453C725F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3078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90A26-0191-4129-A92F-21D63A3D327A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27839-B6D3-46A7-8C22-2453C725F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209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90A26-0191-4129-A92F-21D63A3D327A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27839-B6D3-46A7-8C22-2453C725F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7248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090A26-0191-4129-A92F-21D63A3D327A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F827839-B6D3-46A7-8C22-2453C725F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33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5328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36542C11-ED9C-98A3-5A25-53B117EA0D89}"/>
              </a:ext>
            </a:extLst>
          </p:cNvPr>
          <p:cNvGrpSpPr/>
          <p:nvPr/>
        </p:nvGrpSpPr>
        <p:grpSpPr>
          <a:xfrm>
            <a:off x="0" y="2010834"/>
            <a:ext cx="9144000" cy="936830"/>
            <a:chOff x="0" y="2010834"/>
            <a:chExt cx="9144000" cy="936830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04C0CC29-44DF-82D3-2B4B-C5E7896921AB}"/>
                </a:ext>
              </a:extLst>
            </p:cNvPr>
            <p:cNvSpPr txBox="1"/>
            <p:nvPr/>
          </p:nvSpPr>
          <p:spPr>
            <a:xfrm>
              <a:off x="0" y="2116667"/>
              <a:ext cx="91440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latin typeface="Adobe Garamond Pro" panose="02020502060506020403" pitchFamily="18" charset="0"/>
                </a:rPr>
                <a:t>The Resurrection of Jesus Christ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6C517C6-4DB3-D2CF-E247-297C2814D537}"/>
                </a:ext>
              </a:extLst>
            </p:cNvPr>
            <p:cNvCxnSpPr/>
            <p:nvPr/>
          </p:nvCxnSpPr>
          <p:spPr>
            <a:xfrm>
              <a:off x="0" y="2882901"/>
              <a:ext cx="9144000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E5CE502D-3D98-64BA-BD8E-D562CE7B7CBA}"/>
                </a:ext>
              </a:extLst>
            </p:cNvPr>
            <p:cNvCxnSpPr/>
            <p:nvPr/>
          </p:nvCxnSpPr>
          <p:spPr>
            <a:xfrm>
              <a:off x="0" y="2074334"/>
              <a:ext cx="9144000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103CD0CD-2839-1B2A-00AD-3D72A8D9D16D}"/>
                </a:ext>
              </a:extLst>
            </p:cNvPr>
            <p:cNvCxnSpPr/>
            <p:nvPr/>
          </p:nvCxnSpPr>
          <p:spPr>
            <a:xfrm>
              <a:off x="0" y="2010834"/>
              <a:ext cx="9144000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7F980A05-D4B9-E621-94AC-DF45FCE24737}"/>
                </a:ext>
              </a:extLst>
            </p:cNvPr>
            <p:cNvCxnSpPr/>
            <p:nvPr/>
          </p:nvCxnSpPr>
          <p:spPr>
            <a:xfrm>
              <a:off x="0" y="2939198"/>
              <a:ext cx="9144000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38479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80C2734B-4FA1-709F-0A75-85667ECD0E56}"/>
              </a:ext>
            </a:extLst>
          </p:cNvPr>
          <p:cNvGrpSpPr/>
          <p:nvPr/>
        </p:nvGrpSpPr>
        <p:grpSpPr>
          <a:xfrm>
            <a:off x="0" y="5921170"/>
            <a:ext cx="9144000" cy="936830"/>
            <a:chOff x="0" y="5901267"/>
            <a:chExt cx="9144000" cy="936830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DCC46787-9D18-7BFA-5921-C0306CF9930B}"/>
                </a:ext>
              </a:extLst>
            </p:cNvPr>
            <p:cNvSpPr txBox="1"/>
            <p:nvPr/>
          </p:nvSpPr>
          <p:spPr>
            <a:xfrm>
              <a:off x="0" y="6007100"/>
              <a:ext cx="91440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latin typeface="Adobe Garamond Pro" panose="02020502060506020403" pitchFamily="18" charset="0"/>
                </a:rPr>
                <a:t>The Resurrection of Jesus Christ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B7FDCB8E-E602-066C-F24A-57B128A36D15}"/>
                </a:ext>
              </a:extLst>
            </p:cNvPr>
            <p:cNvCxnSpPr/>
            <p:nvPr/>
          </p:nvCxnSpPr>
          <p:spPr>
            <a:xfrm>
              <a:off x="0" y="5964767"/>
              <a:ext cx="9144000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997DB16-C283-049F-4CE9-1E09EB0D3FA5}"/>
                </a:ext>
              </a:extLst>
            </p:cNvPr>
            <p:cNvCxnSpPr/>
            <p:nvPr/>
          </p:nvCxnSpPr>
          <p:spPr>
            <a:xfrm>
              <a:off x="0" y="5901267"/>
              <a:ext cx="9144000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31C6EA6A-05F1-10F3-717E-0C01E0B192AC}"/>
              </a:ext>
            </a:extLst>
          </p:cNvPr>
          <p:cNvSpPr txBox="1"/>
          <p:nvPr/>
        </p:nvSpPr>
        <p:spPr>
          <a:xfrm>
            <a:off x="0" y="850900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Adobe Garamond Pro" panose="02020502060506020403" pitchFamily="18" charset="0"/>
              </a:rPr>
              <a:t>The Bible Is The Inspired Word Of God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dobe Garamond Pro" panose="02020502060506020403" pitchFamily="18" charset="0"/>
              </a:rPr>
              <a:t>2 Peter 1:20-21; 1 Corinthians 2:10-13; 2 Timothy 3:16</a:t>
            </a:r>
          </a:p>
          <a:p>
            <a:pPr algn="ctr"/>
            <a:endParaRPr lang="en-US" sz="3200" dirty="0">
              <a:solidFill>
                <a:schemeClr val="bg1"/>
              </a:solidFill>
              <a:latin typeface="Adobe Garamond Pro" panose="02020502060506020403" pitchFamily="18" charset="0"/>
            </a:endParaRP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dobe Garamond Pro" panose="02020502060506020403" pitchFamily="18" charset="0"/>
              </a:rPr>
              <a:t>Matthew 16:21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dobe Garamond Pro" panose="02020502060506020403" pitchFamily="18" charset="0"/>
              </a:rPr>
              <a:t>1 Corinthians 15:4-11</a:t>
            </a:r>
          </a:p>
          <a:p>
            <a:pPr algn="ctr"/>
            <a:endParaRPr lang="en-US" sz="3200" dirty="0">
              <a:solidFill>
                <a:schemeClr val="bg1"/>
              </a:solidFill>
              <a:latin typeface="Adobe Garamond Pro" panose="02020502060506020403" pitchFamily="18" charset="0"/>
            </a:endParaRPr>
          </a:p>
          <a:p>
            <a:pPr algn="ctr"/>
            <a:r>
              <a:rPr lang="en-US" sz="3200" i="1" dirty="0">
                <a:solidFill>
                  <a:schemeClr val="bg1"/>
                </a:solidFill>
                <a:latin typeface="Adobe Garamond Pro" panose="02020502060506020403" pitchFamily="18" charset="0"/>
              </a:rPr>
              <a:t>“According to the Scriptures”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dobe Garamond Pro" panose="02020502060506020403" pitchFamily="18" charset="0"/>
              </a:rPr>
              <a:t>Psalm 16:10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dobe Garamond Pro" panose="02020502060506020403" pitchFamily="18" charset="0"/>
              </a:rPr>
              <a:t>Acts 2:27-32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D3F8E94-685A-255C-AF92-056DC6253EFE}"/>
              </a:ext>
            </a:extLst>
          </p:cNvPr>
          <p:cNvGrpSpPr/>
          <p:nvPr/>
        </p:nvGrpSpPr>
        <p:grpSpPr>
          <a:xfrm>
            <a:off x="0" y="19903"/>
            <a:ext cx="9144000" cy="830997"/>
            <a:chOff x="0" y="2142067"/>
            <a:chExt cx="9144000" cy="830997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B996764-CF08-394A-D14E-EF5A5C40E3BA}"/>
                </a:ext>
              </a:extLst>
            </p:cNvPr>
            <p:cNvSpPr txBox="1"/>
            <p:nvPr/>
          </p:nvSpPr>
          <p:spPr>
            <a:xfrm>
              <a:off x="0" y="2142067"/>
              <a:ext cx="91440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latin typeface="Adobe Garamond Pro" panose="02020502060506020403" pitchFamily="18" charset="0"/>
                </a:rPr>
                <a:t>It Is Real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B642B2F-E527-F83A-91F5-FC948EBE28F1}"/>
                </a:ext>
              </a:extLst>
            </p:cNvPr>
            <p:cNvCxnSpPr/>
            <p:nvPr/>
          </p:nvCxnSpPr>
          <p:spPr>
            <a:xfrm>
              <a:off x="0" y="2908301"/>
              <a:ext cx="9144000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121679EF-8AD0-78D6-3021-39396B3C06A7}"/>
                </a:ext>
              </a:extLst>
            </p:cNvPr>
            <p:cNvCxnSpPr/>
            <p:nvPr/>
          </p:nvCxnSpPr>
          <p:spPr>
            <a:xfrm>
              <a:off x="0" y="2964598"/>
              <a:ext cx="9144000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972887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80C2734B-4FA1-709F-0A75-85667ECD0E56}"/>
              </a:ext>
            </a:extLst>
          </p:cNvPr>
          <p:cNvGrpSpPr/>
          <p:nvPr/>
        </p:nvGrpSpPr>
        <p:grpSpPr>
          <a:xfrm>
            <a:off x="0" y="5921170"/>
            <a:ext cx="9144000" cy="936830"/>
            <a:chOff x="0" y="5901267"/>
            <a:chExt cx="9144000" cy="936830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DCC46787-9D18-7BFA-5921-C0306CF9930B}"/>
                </a:ext>
              </a:extLst>
            </p:cNvPr>
            <p:cNvSpPr txBox="1"/>
            <p:nvPr/>
          </p:nvSpPr>
          <p:spPr>
            <a:xfrm>
              <a:off x="0" y="6007100"/>
              <a:ext cx="91440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latin typeface="Adobe Garamond Pro" panose="02020502060506020403" pitchFamily="18" charset="0"/>
                </a:rPr>
                <a:t>The Resurrection of Jesus Christ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B7FDCB8E-E602-066C-F24A-57B128A36D15}"/>
                </a:ext>
              </a:extLst>
            </p:cNvPr>
            <p:cNvCxnSpPr/>
            <p:nvPr/>
          </p:nvCxnSpPr>
          <p:spPr>
            <a:xfrm>
              <a:off x="0" y="5964767"/>
              <a:ext cx="9144000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997DB16-C283-049F-4CE9-1E09EB0D3FA5}"/>
                </a:ext>
              </a:extLst>
            </p:cNvPr>
            <p:cNvCxnSpPr/>
            <p:nvPr/>
          </p:nvCxnSpPr>
          <p:spPr>
            <a:xfrm>
              <a:off x="0" y="5901267"/>
              <a:ext cx="9144000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31C6EA6A-05F1-10F3-717E-0C01E0B192AC}"/>
              </a:ext>
            </a:extLst>
          </p:cNvPr>
          <p:cNvSpPr txBox="1"/>
          <p:nvPr/>
        </p:nvSpPr>
        <p:spPr>
          <a:xfrm>
            <a:off x="0" y="850900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Adobe Garamond Pro" panose="02020502060506020403" pitchFamily="18" charset="0"/>
              </a:rPr>
              <a:t>Romans 4:24-25</a:t>
            </a:r>
          </a:p>
          <a:p>
            <a:pPr algn="ctr"/>
            <a:endParaRPr lang="en-US" sz="3200" dirty="0">
              <a:solidFill>
                <a:schemeClr val="bg1"/>
              </a:solidFill>
              <a:latin typeface="Adobe Garamond Pro" panose="02020502060506020403" pitchFamily="18" charset="0"/>
            </a:endParaRP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dobe Garamond Pro" panose="02020502060506020403" pitchFamily="18" charset="0"/>
              </a:rPr>
              <a:t>Ephesians 1:18-20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dobe Garamond Pro" panose="02020502060506020403" pitchFamily="18" charset="0"/>
              </a:rPr>
              <a:t>Colossians 2:11-13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dobe Garamond Pro" panose="02020502060506020403" pitchFamily="18" charset="0"/>
              </a:rPr>
              <a:t>Romans 6:4-6, 8-10</a:t>
            </a:r>
          </a:p>
          <a:p>
            <a:pPr algn="ctr"/>
            <a:endParaRPr lang="en-US" sz="3200" dirty="0">
              <a:solidFill>
                <a:schemeClr val="bg1"/>
              </a:solidFill>
              <a:latin typeface="Adobe Garamond Pro" panose="02020502060506020403" pitchFamily="18" charset="0"/>
            </a:endParaRP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dobe Garamond Pro" panose="02020502060506020403" pitchFamily="18" charset="0"/>
              </a:rPr>
              <a:t>Gives Us Hope!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dobe Garamond Pro" panose="02020502060506020403" pitchFamily="18" charset="0"/>
              </a:rPr>
              <a:t>1 Peter 1:3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dobe Garamond Pro" panose="02020502060506020403" pitchFamily="18" charset="0"/>
              </a:rPr>
              <a:t>1 Peter 1:21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dobe Garamond Pro" panose="02020502060506020403" pitchFamily="18" charset="0"/>
              </a:rPr>
              <a:t>1 Thessalonians 4:14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D3F8E94-685A-255C-AF92-056DC6253EFE}"/>
              </a:ext>
            </a:extLst>
          </p:cNvPr>
          <p:cNvGrpSpPr/>
          <p:nvPr/>
        </p:nvGrpSpPr>
        <p:grpSpPr>
          <a:xfrm>
            <a:off x="0" y="19903"/>
            <a:ext cx="9144000" cy="830997"/>
            <a:chOff x="0" y="2142067"/>
            <a:chExt cx="9144000" cy="830997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B996764-CF08-394A-D14E-EF5A5C40E3BA}"/>
                </a:ext>
              </a:extLst>
            </p:cNvPr>
            <p:cNvSpPr txBox="1"/>
            <p:nvPr/>
          </p:nvSpPr>
          <p:spPr>
            <a:xfrm>
              <a:off x="0" y="2142067"/>
              <a:ext cx="91440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spc="-100" dirty="0">
                  <a:solidFill>
                    <a:schemeClr val="bg1"/>
                  </a:solidFill>
                  <a:latin typeface="Adobe Garamond Pro" panose="02020502060506020403" pitchFamily="18" charset="0"/>
                </a:rPr>
                <a:t>Significance of Christ’s Resurrection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B642B2F-E527-F83A-91F5-FC948EBE28F1}"/>
                </a:ext>
              </a:extLst>
            </p:cNvPr>
            <p:cNvCxnSpPr/>
            <p:nvPr/>
          </p:nvCxnSpPr>
          <p:spPr>
            <a:xfrm>
              <a:off x="0" y="2908301"/>
              <a:ext cx="9144000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121679EF-8AD0-78D6-3021-39396B3C06A7}"/>
                </a:ext>
              </a:extLst>
            </p:cNvPr>
            <p:cNvCxnSpPr/>
            <p:nvPr/>
          </p:nvCxnSpPr>
          <p:spPr>
            <a:xfrm>
              <a:off x="0" y="2964598"/>
              <a:ext cx="9144000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591553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80C2734B-4FA1-709F-0A75-85667ECD0E56}"/>
              </a:ext>
            </a:extLst>
          </p:cNvPr>
          <p:cNvGrpSpPr/>
          <p:nvPr/>
        </p:nvGrpSpPr>
        <p:grpSpPr>
          <a:xfrm>
            <a:off x="0" y="5921170"/>
            <a:ext cx="9144000" cy="936830"/>
            <a:chOff x="0" y="5901267"/>
            <a:chExt cx="9144000" cy="936830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DCC46787-9D18-7BFA-5921-C0306CF9930B}"/>
                </a:ext>
              </a:extLst>
            </p:cNvPr>
            <p:cNvSpPr txBox="1"/>
            <p:nvPr/>
          </p:nvSpPr>
          <p:spPr>
            <a:xfrm>
              <a:off x="0" y="6007100"/>
              <a:ext cx="91440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latin typeface="Adobe Garamond Pro" panose="02020502060506020403" pitchFamily="18" charset="0"/>
                </a:rPr>
                <a:t>The Resurrection of Jesus Christ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B7FDCB8E-E602-066C-F24A-57B128A36D15}"/>
                </a:ext>
              </a:extLst>
            </p:cNvPr>
            <p:cNvCxnSpPr/>
            <p:nvPr/>
          </p:nvCxnSpPr>
          <p:spPr>
            <a:xfrm>
              <a:off x="0" y="5964767"/>
              <a:ext cx="9144000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997DB16-C283-049F-4CE9-1E09EB0D3FA5}"/>
                </a:ext>
              </a:extLst>
            </p:cNvPr>
            <p:cNvCxnSpPr/>
            <p:nvPr/>
          </p:nvCxnSpPr>
          <p:spPr>
            <a:xfrm>
              <a:off x="0" y="5901267"/>
              <a:ext cx="9144000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31C6EA6A-05F1-10F3-717E-0C01E0B192AC}"/>
              </a:ext>
            </a:extLst>
          </p:cNvPr>
          <p:cNvSpPr txBox="1"/>
          <p:nvPr/>
        </p:nvSpPr>
        <p:spPr>
          <a:xfrm>
            <a:off x="0" y="850900"/>
            <a:ext cx="91440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Adobe Garamond Pro" panose="02020502060506020403" pitchFamily="18" charset="0"/>
              </a:rPr>
              <a:t>15:14 – preaching is vain (Acts 2:32; 4:10; 17:31 )</a:t>
            </a:r>
          </a:p>
          <a:p>
            <a:pPr algn="ctr"/>
            <a:endParaRPr lang="en-US" dirty="0">
              <a:solidFill>
                <a:schemeClr val="bg1"/>
              </a:solidFill>
              <a:latin typeface="Adobe Garamond Pro" panose="02020502060506020403" pitchFamily="18" charset="0"/>
            </a:endParaRP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dobe Garamond Pro" panose="02020502060506020403" pitchFamily="18" charset="0"/>
              </a:rPr>
              <a:t>15:14 – faith is vain</a:t>
            </a:r>
          </a:p>
          <a:p>
            <a:pPr algn="ctr"/>
            <a:endParaRPr lang="en-US" dirty="0">
              <a:solidFill>
                <a:schemeClr val="bg1"/>
              </a:solidFill>
              <a:latin typeface="Adobe Garamond Pro" panose="02020502060506020403" pitchFamily="18" charset="0"/>
            </a:endParaRP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dobe Garamond Pro" panose="02020502060506020403" pitchFamily="18" charset="0"/>
              </a:rPr>
              <a:t>15:15 – Apostles speak falsely (Acts 10:39-41)</a:t>
            </a:r>
          </a:p>
          <a:p>
            <a:pPr algn="ctr"/>
            <a:endParaRPr lang="en-US" dirty="0">
              <a:solidFill>
                <a:schemeClr val="bg1"/>
              </a:solidFill>
              <a:latin typeface="Adobe Garamond Pro" panose="02020502060506020403" pitchFamily="18" charset="0"/>
            </a:endParaRP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dobe Garamond Pro" panose="02020502060506020403" pitchFamily="18" charset="0"/>
              </a:rPr>
              <a:t>15:17 – still in your sins</a:t>
            </a:r>
          </a:p>
          <a:p>
            <a:pPr algn="ctr"/>
            <a:endParaRPr lang="en-US" dirty="0">
              <a:solidFill>
                <a:schemeClr val="bg1"/>
              </a:solidFill>
              <a:latin typeface="Adobe Garamond Pro" panose="02020502060506020403" pitchFamily="18" charset="0"/>
            </a:endParaRP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dobe Garamond Pro" panose="02020502060506020403" pitchFamily="18" charset="0"/>
              </a:rPr>
              <a:t>15:18 – those asleep in Christ have perished</a:t>
            </a:r>
          </a:p>
          <a:p>
            <a:pPr algn="ctr"/>
            <a:endParaRPr lang="en-US" dirty="0">
              <a:solidFill>
                <a:schemeClr val="bg1"/>
              </a:solidFill>
              <a:latin typeface="Adobe Garamond Pro" panose="02020502060506020403" pitchFamily="18" charset="0"/>
            </a:endParaRP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dobe Garamond Pro" panose="02020502060506020403" pitchFamily="18" charset="0"/>
              </a:rPr>
              <a:t>15:19 – most to be pitied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D3F8E94-685A-255C-AF92-056DC6253EFE}"/>
              </a:ext>
            </a:extLst>
          </p:cNvPr>
          <p:cNvGrpSpPr/>
          <p:nvPr/>
        </p:nvGrpSpPr>
        <p:grpSpPr>
          <a:xfrm>
            <a:off x="0" y="19903"/>
            <a:ext cx="9144000" cy="830997"/>
            <a:chOff x="0" y="2142067"/>
            <a:chExt cx="9144000" cy="830997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B996764-CF08-394A-D14E-EF5A5C40E3BA}"/>
                </a:ext>
              </a:extLst>
            </p:cNvPr>
            <p:cNvSpPr txBox="1"/>
            <p:nvPr/>
          </p:nvSpPr>
          <p:spPr>
            <a:xfrm>
              <a:off x="0" y="2142067"/>
              <a:ext cx="91440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spc="-100" dirty="0">
                  <a:solidFill>
                    <a:schemeClr val="bg1"/>
                  </a:solidFill>
                  <a:latin typeface="Adobe Garamond Pro" panose="02020502060506020403" pitchFamily="18" charset="0"/>
                </a:rPr>
                <a:t>1 Corinthians 15 – If NOT Raised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B642B2F-E527-F83A-91F5-FC948EBE28F1}"/>
                </a:ext>
              </a:extLst>
            </p:cNvPr>
            <p:cNvCxnSpPr/>
            <p:nvPr/>
          </p:nvCxnSpPr>
          <p:spPr>
            <a:xfrm>
              <a:off x="0" y="2908301"/>
              <a:ext cx="9144000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121679EF-8AD0-78D6-3021-39396B3C06A7}"/>
                </a:ext>
              </a:extLst>
            </p:cNvPr>
            <p:cNvCxnSpPr/>
            <p:nvPr/>
          </p:nvCxnSpPr>
          <p:spPr>
            <a:xfrm>
              <a:off x="0" y="2964598"/>
              <a:ext cx="9144000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279220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1C6EA6A-05F1-10F3-717E-0C01E0B192AC}"/>
              </a:ext>
            </a:extLst>
          </p:cNvPr>
          <p:cNvSpPr txBox="1"/>
          <p:nvPr/>
        </p:nvSpPr>
        <p:spPr>
          <a:xfrm>
            <a:off x="0" y="850900"/>
            <a:ext cx="9144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Adobe Garamond Pro" panose="02020502060506020403" pitchFamily="18" charset="0"/>
              </a:rPr>
              <a:t>1 Corinthians 15:20 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dobe Garamond Pro" panose="02020502060506020403" pitchFamily="18" charset="0"/>
              </a:rPr>
              <a:t>CHRIST HAS BEEN RAISED</a:t>
            </a:r>
          </a:p>
          <a:p>
            <a:pPr algn="ctr"/>
            <a:endParaRPr lang="en-US" sz="3200" dirty="0">
              <a:solidFill>
                <a:schemeClr val="bg1"/>
              </a:solidFill>
              <a:latin typeface="Adobe Garamond Pro" panose="02020502060506020403" pitchFamily="18" charset="0"/>
            </a:endParaRP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dobe Garamond Pro" panose="02020502060506020403" pitchFamily="18" charset="0"/>
              </a:rPr>
              <a:t>2 Corinthians 5:15</a:t>
            </a:r>
          </a:p>
          <a:p>
            <a:pPr algn="ctr"/>
            <a:endParaRPr lang="en-US" sz="3200" dirty="0">
              <a:solidFill>
                <a:schemeClr val="bg1"/>
              </a:solidFill>
              <a:latin typeface="Adobe Garamond Pro" panose="02020502060506020403" pitchFamily="18" charset="0"/>
            </a:endParaRP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dobe Garamond Pro" panose="02020502060506020403" pitchFamily="18" charset="0"/>
              </a:rPr>
              <a:t>Do you believe in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D3F8E94-685A-255C-AF92-056DC6253EFE}"/>
              </a:ext>
            </a:extLst>
          </p:cNvPr>
          <p:cNvGrpSpPr/>
          <p:nvPr/>
        </p:nvGrpSpPr>
        <p:grpSpPr>
          <a:xfrm>
            <a:off x="0" y="19903"/>
            <a:ext cx="9144000" cy="830997"/>
            <a:chOff x="0" y="2142067"/>
            <a:chExt cx="9144000" cy="830997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B996764-CF08-394A-D14E-EF5A5C40E3BA}"/>
                </a:ext>
              </a:extLst>
            </p:cNvPr>
            <p:cNvSpPr txBox="1"/>
            <p:nvPr/>
          </p:nvSpPr>
          <p:spPr>
            <a:xfrm>
              <a:off x="0" y="2142067"/>
              <a:ext cx="91440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spc="-100" dirty="0">
                  <a:solidFill>
                    <a:schemeClr val="bg1"/>
                  </a:solidFill>
                  <a:latin typeface="Adobe Garamond Pro" panose="02020502060506020403" pitchFamily="18" charset="0"/>
                </a:rPr>
                <a:t>CONCLUSION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B642B2F-E527-F83A-91F5-FC948EBE28F1}"/>
                </a:ext>
              </a:extLst>
            </p:cNvPr>
            <p:cNvCxnSpPr/>
            <p:nvPr/>
          </p:nvCxnSpPr>
          <p:spPr>
            <a:xfrm>
              <a:off x="0" y="2908301"/>
              <a:ext cx="9144000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121679EF-8AD0-78D6-3021-39396B3C06A7}"/>
                </a:ext>
              </a:extLst>
            </p:cNvPr>
            <p:cNvCxnSpPr/>
            <p:nvPr/>
          </p:nvCxnSpPr>
          <p:spPr>
            <a:xfrm>
              <a:off x="0" y="2964598"/>
              <a:ext cx="9144000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E3AE9DDD-E33A-0E2B-C985-1C1B46302A01}"/>
              </a:ext>
            </a:extLst>
          </p:cNvPr>
          <p:cNvGrpSpPr/>
          <p:nvPr/>
        </p:nvGrpSpPr>
        <p:grpSpPr>
          <a:xfrm>
            <a:off x="0" y="3865034"/>
            <a:ext cx="9144000" cy="936830"/>
            <a:chOff x="0" y="2010834"/>
            <a:chExt cx="9144000" cy="936830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C7E03295-6358-25C7-2EA1-CA2FB094BD4C}"/>
                </a:ext>
              </a:extLst>
            </p:cNvPr>
            <p:cNvSpPr txBox="1"/>
            <p:nvPr/>
          </p:nvSpPr>
          <p:spPr>
            <a:xfrm>
              <a:off x="0" y="2116667"/>
              <a:ext cx="91440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>
                  <a:solidFill>
                    <a:schemeClr val="bg1"/>
                  </a:solidFill>
                  <a:latin typeface="Adobe Garamond Pro" panose="02020502060506020403" pitchFamily="18" charset="0"/>
                </a:rPr>
                <a:t>The Resurrection of Jesus Christ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44F02A49-FD51-D993-06E2-3FBFEE44B20D}"/>
                </a:ext>
              </a:extLst>
            </p:cNvPr>
            <p:cNvCxnSpPr/>
            <p:nvPr/>
          </p:nvCxnSpPr>
          <p:spPr>
            <a:xfrm>
              <a:off x="0" y="2882901"/>
              <a:ext cx="9144000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B119EC88-83B8-96C0-81D3-4C9402537458}"/>
                </a:ext>
              </a:extLst>
            </p:cNvPr>
            <p:cNvCxnSpPr/>
            <p:nvPr/>
          </p:nvCxnSpPr>
          <p:spPr>
            <a:xfrm>
              <a:off x="0" y="2074334"/>
              <a:ext cx="9144000" cy="0"/>
            </a:xfrm>
            <a:prstGeom prst="line">
              <a:avLst/>
            </a:prstGeom>
            <a:ln w="5715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801719E5-D438-03C7-4A65-14F82A2A352A}"/>
                </a:ext>
              </a:extLst>
            </p:cNvPr>
            <p:cNvCxnSpPr/>
            <p:nvPr/>
          </p:nvCxnSpPr>
          <p:spPr>
            <a:xfrm>
              <a:off x="0" y="2010834"/>
              <a:ext cx="9144000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09E63C7-5204-FB23-6487-A4DD5323E485}"/>
                </a:ext>
              </a:extLst>
            </p:cNvPr>
            <p:cNvCxnSpPr/>
            <p:nvPr/>
          </p:nvCxnSpPr>
          <p:spPr>
            <a:xfrm>
              <a:off x="0" y="2939198"/>
              <a:ext cx="9144000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90332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158</Words>
  <Application>Microsoft Office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Adobe Garamond Pro</vt:lpstr>
      <vt:lpstr>Aptos</vt:lpstr>
      <vt:lpstr>Arial</vt:lpstr>
      <vt:lpstr>Aptos Display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Willis</dc:creator>
  <cp:lastModifiedBy>Charles Willis</cp:lastModifiedBy>
  <cp:revision>2</cp:revision>
  <dcterms:created xsi:type="dcterms:W3CDTF">2024-03-18T19:52:12Z</dcterms:created>
  <dcterms:modified xsi:type="dcterms:W3CDTF">2024-03-18T20:32:20Z</dcterms:modified>
</cp:coreProperties>
</file>