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9698"/>
    <a:srgbClr val="D7D9D5"/>
    <a:srgbClr val="817B67"/>
    <a:srgbClr val="440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0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7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FF32-E016-47A9-AC88-390E22D26DBC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0472-3902-4F0A-BFD5-843754760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A214E-CCCA-4B25-6AF9-F16B960C0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1EC4-C800-9853-4AFD-B082D5F8FF52}"/>
              </a:ext>
            </a:extLst>
          </p:cNvPr>
          <p:cNvSpPr txBox="1"/>
          <p:nvPr/>
        </p:nvSpPr>
        <p:spPr>
          <a:xfrm>
            <a:off x="0" y="65802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BUILD 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08FC4-CB5D-A9AD-E84A-770FA78E22A3}"/>
              </a:ext>
            </a:extLst>
          </p:cNvPr>
          <p:cNvSpPr txBox="1"/>
          <p:nvPr/>
        </p:nvSpPr>
        <p:spPr>
          <a:xfrm>
            <a:off x="0" y="44765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THE ROCK</a:t>
            </a:r>
          </a:p>
        </p:txBody>
      </p:sp>
    </p:spTree>
    <p:extLst>
      <p:ext uri="{BB962C8B-B14F-4D97-AF65-F5344CB8AC3E}">
        <p14:creationId xmlns:p14="http://schemas.microsoft.com/office/powerpoint/2010/main" val="404212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Keeping &amp; Teaching Law </a:t>
            </a:r>
            <a:r>
              <a:rPr lang="en-US" sz="3200" b="1" dirty="0">
                <a:solidFill>
                  <a:srgbClr val="440405"/>
                </a:solidFill>
              </a:rPr>
              <a:t>(Matthew 5:17-20)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9987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Jesus did not come to abolish, but fulfill the Law.</a:t>
            </a:r>
          </a:p>
          <a:p>
            <a:endParaRPr lang="en-US" sz="3200" dirty="0"/>
          </a:p>
          <a:p>
            <a:r>
              <a:rPr lang="en-US" sz="3200" dirty="0"/>
              <a:t>Shall not pass till all is accomplished.</a:t>
            </a:r>
          </a:p>
          <a:p>
            <a:r>
              <a:rPr lang="en-US" sz="3200" dirty="0"/>
              <a:t>Every word of God is important! (1 Cor. 2:12-13; 4:6; Rev. 22:18-19)</a:t>
            </a:r>
          </a:p>
          <a:p>
            <a:endParaRPr lang="en-US" sz="3200" dirty="0"/>
          </a:p>
          <a:p>
            <a:r>
              <a:rPr lang="en-US" sz="3200" dirty="0"/>
              <a:t>Application: keeping and teaching (Matt. 5:19-20;</a:t>
            </a:r>
          </a:p>
          <a:p>
            <a:r>
              <a:rPr lang="en-US" sz="3200" dirty="0"/>
              <a:t>Gal. 6:8; 1 Tim. 6:3; 2 John 9; John 12:48)</a:t>
            </a:r>
          </a:p>
        </p:txBody>
      </p:sp>
    </p:spTree>
    <p:extLst>
      <p:ext uri="{BB962C8B-B14F-4D97-AF65-F5344CB8AC3E}">
        <p14:creationId xmlns:p14="http://schemas.microsoft.com/office/powerpoint/2010/main" val="42508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-64094" y="-29478"/>
            <a:ext cx="9272187" cy="707886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440405"/>
                </a:solidFill>
              </a:rPr>
              <a:t>Attitudes Toward A Brother </a:t>
            </a:r>
            <a:r>
              <a:rPr lang="en-US" sz="3200" b="1" dirty="0">
                <a:solidFill>
                  <a:srgbClr val="440405"/>
                </a:solidFill>
              </a:rPr>
              <a:t>(Matthew 5:21-26)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Three different attitudes (5:22)</a:t>
            </a:r>
          </a:p>
          <a:p>
            <a:r>
              <a:rPr lang="en-US" sz="3200" dirty="0"/>
              <a:t>	“Angry” (Eph. 4:25; 1 John 3:15)</a:t>
            </a:r>
          </a:p>
          <a:p>
            <a:r>
              <a:rPr lang="en-US" sz="3200" dirty="0"/>
              <a:t>	“Good-for-nothing” (Matt. 12:36)</a:t>
            </a:r>
          </a:p>
          <a:p>
            <a:r>
              <a:rPr lang="en-US" sz="3200" dirty="0"/>
              <a:t>	“Fool” (James 3:9-10)</a:t>
            </a:r>
          </a:p>
          <a:p>
            <a:endParaRPr lang="en-US" sz="3200" dirty="0"/>
          </a:p>
          <a:p>
            <a:r>
              <a:rPr lang="en-US" sz="3200" dirty="0"/>
              <a:t>Application: </a:t>
            </a:r>
          </a:p>
          <a:p>
            <a:r>
              <a:rPr lang="en-US" sz="3200" dirty="0"/>
              <a:t>“Go, first be reconciled…” (5:23)</a:t>
            </a:r>
          </a:p>
          <a:p>
            <a:r>
              <a:rPr lang="en-US" sz="3200" dirty="0"/>
              <a:t>“make friends quickly” (5:25)</a:t>
            </a:r>
          </a:p>
        </p:txBody>
      </p:sp>
    </p:spTree>
    <p:extLst>
      <p:ext uri="{BB962C8B-B14F-4D97-AF65-F5344CB8AC3E}">
        <p14:creationId xmlns:p14="http://schemas.microsoft.com/office/powerpoint/2010/main" val="1504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1" y="-29478"/>
            <a:ext cx="9144000" cy="769441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440405"/>
                </a:solidFill>
              </a:rPr>
              <a:t>Lust &amp; Divorce </a:t>
            </a:r>
            <a:r>
              <a:rPr lang="en-US" sz="3200" b="1" dirty="0">
                <a:solidFill>
                  <a:srgbClr val="440405"/>
                </a:solidFill>
              </a:rPr>
              <a:t>(Matthew 5:27-32)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866674"/>
            <a:ext cx="9144000" cy="4585540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 that leads to adultery – “looking with lust”</a:t>
            </a:r>
          </a:p>
          <a:p>
            <a:endParaRPr lang="en-US" sz="3200" dirty="0"/>
          </a:p>
          <a:p>
            <a:r>
              <a:rPr lang="en-US" sz="3200" dirty="0"/>
              <a:t>Application: </a:t>
            </a:r>
          </a:p>
          <a:p>
            <a:r>
              <a:rPr lang="en-US" sz="3200" dirty="0"/>
              <a:t>The degree and effort to not sin (Matt. 5:29-30; Eph. 2:3; 1 Cor. 6:18)</a:t>
            </a:r>
          </a:p>
          <a:p>
            <a:endParaRPr lang="en-US" sz="3200" dirty="0"/>
          </a:p>
          <a:p>
            <a:r>
              <a:rPr lang="en-US" sz="3200" dirty="0"/>
              <a:t>Adultery is cause for divorce that allows remarriage (Matt. 5:31-32; Matt. 19:8; 1 Cor. 7:10-11)</a:t>
            </a:r>
          </a:p>
        </p:txBody>
      </p:sp>
    </p:spTree>
    <p:extLst>
      <p:ext uri="{BB962C8B-B14F-4D97-AF65-F5344CB8AC3E}">
        <p14:creationId xmlns:p14="http://schemas.microsoft.com/office/powerpoint/2010/main" val="102456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1DE3B3-091B-4C3F-3226-A1D812DCE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4" b="33131"/>
          <a:stretch/>
        </p:blipFill>
        <p:spPr>
          <a:xfrm>
            <a:off x="0" y="5520160"/>
            <a:ext cx="4819828" cy="1337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E32AA1-0B9E-7516-0451-C376886442AB}"/>
              </a:ext>
            </a:extLst>
          </p:cNvPr>
          <p:cNvSpPr txBox="1"/>
          <p:nvPr/>
        </p:nvSpPr>
        <p:spPr>
          <a:xfrm>
            <a:off x="4819828" y="5896692"/>
            <a:ext cx="432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BUILD ON THE ROCK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173D67-E5F4-5040-AF53-50A0F2EE46E4}"/>
              </a:ext>
            </a:extLst>
          </p:cNvPr>
          <p:cNvCxnSpPr>
            <a:cxnSpLocks/>
          </p:cNvCxnSpPr>
          <p:nvPr/>
        </p:nvCxnSpPr>
        <p:spPr>
          <a:xfrm>
            <a:off x="0" y="5520159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E3BCB6-2794-4A98-B980-13DCEF4BEB75}"/>
              </a:ext>
            </a:extLst>
          </p:cNvPr>
          <p:cNvSpPr txBox="1"/>
          <p:nvPr/>
        </p:nvSpPr>
        <p:spPr>
          <a:xfrm>
            <a:off x="0" y="-38966"/>
            <a:ext cx="9144000" cy="523220"/>
          </a:xfrm>
          <a:prstGeom prst="rect">
            <a:avLst/>
          </a:prstGeom>
          <a:solidFill>
            <a:srgbClr val="D7D9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40405"/>
                </a:solidFill>
              </a:rPr>
              <a:t>CONCLUSION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E4C720-B19E-DEE9-857D-477A036DBA45}"/>
              </a:ext>
            </a:extLst>
          </p:cNvPr>
          <p:cNvCxnSpPr>
            <a:cxnSpLocks/>
          </p:cNvCxnSpPr>
          <p:nvPr/>
        </p:nvCxnSpPr>
        <p:spPr>
          <a:xfrm>
            <a:off x="0" y="798728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9BB619B-AEB8-BDC5-C1C1-89FF0CE153CF}"/>
              </a:ext>
            </a:extLst>
          </p:cNvPr>
          <p:cNvSpPr/>
          <p:nvPr/>
        </p:nvSpPr>
        <p:spPr>
          <a:xfrm>
            <a:off x="0" y="564023"/>
            <a:ext cx="9144000" cy="4888191"/>
          </a:xfrm>
          <a:prstGeom prst="rect">
            <a:avLst/>
          </a:prstGeom>
          <a:solidFill>
            <a:srgbClr val="8E96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8AB2C8-AAF5-BD9B-7BB3-622D27FF365E}"/>
              </a:ext>
            </a:extLst>
          </p:cNvPr>
          <p:cNvSpPr txBox="1"/>
          <p:nvPr/>
        </p:nvSpPr>
        <p:spPr>
          <a:xfrm>
            <a:off x="145278" y="940459"/>
            <a:ext cx="8836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Do we hear and act</a:t>
            </a:r>
          </a:p>
          <a:p>
            <a:pPr algn="ctr"/>
            <a:r>
              <a:rPr lang="en-US" sz="4800" dirty="0"/>
              <a:t>on these words of Jesus?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Are we building on the rock?</a:t>
            </a:r>
          </a:p>
        </p:txBody>
      </p:sp>
    </p:spTree>
    <p:extLst>
      <p:ext uri="{BB962C8B-B14F-4D97-AF65-F5344CB8AC3E}">
        <p14:creationId xmlns:p14="http://schemas.microsoft.com/office/powerpoint/2010/main" val="79324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mon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mon Blank" id="{9F86AC21-F9D0-4AF6-B33F-2713106335B9}" vid="{DCDB702A-33F4-4394-925D-3733DDDD7E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</TotalTime>
  <Words>239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Calibri Light</vt:lpstr>
      <vt:lpstr>Sermon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5</cp:revision>
  <dcterms:created xsi:type="dcterms:W3CDTF">2024-03-11T16:52:55Z</dcterms:created>
  <dcterms:modified xsi:type="dcterms:W3CDTF">2024-04-02T16:51:36Z</dcterms:modified>
</cp:coreProperties>
</file>