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</p:sldIdLst>
  <p:sldSz cx="9144000" cy="6858000" type="screen4x3"/>
  <p:notesSz cx="6858000" cy="9144000"/>
  <p:embeddedFontLst>
    <p:embeddedFont>
      <p:font typeface="Adobe Garamond Pro Bold" panose="02020702060506020403" pitchFamily="18" charset="0"/>
      <p:bold r:id="rId10"/>
      <p:boldItalic r:id="rId1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106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FF32-E016-47A9-AC88-390E22D26DBC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10472-3902-4F0A-BFD5-843754760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609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FF32-E016-47A9-AC88-390E22D26DBC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10472-3902-4F0A-BFD5-843754760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122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FF32-E016-47A9-AC88-390E22D26DBC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10472-3902-4F0A-BFD5-843754760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167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FF32-E016-47A9-AC88-390E22D26DBC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10472-3902-4F0A-BFD5-843754760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286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FF32-E016-47A9-AC88-390E22D26DBC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10472-3902-4F0A-BFD5-843754760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701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FF32-E016-47A9-AC88-390E22D26DBC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10472-3902-4F0A-BFD5-843754760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07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FF32-E016-47A9-AC88-390E22D26DBC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10472-3902-4F0A-BFD5-843754760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94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FF32-E016-47A9-AC88-390E22D26DBC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10472-3902-4F0A-BFD5-843754760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907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FF32-E016-47A9-AC88-390E22D26DBC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10472-3902-4F0A-BFD5-843754760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475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FF32-E016-47A9-AC88-390E22D26DBC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10472-3902-4F0A-BFD5-843754760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15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FF32-E016-47A9-AC88-390E22D26DBC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10472-3902-4F0A-BFD5-843754760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019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EAFF32-E016-47A9-AC88-390E22D26DBC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910472-3902-4F0A-BFD5-843754760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468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880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133ED16-5A49-ED66-9D8E-348CE6C34749}"/>
              </a:ext>
            </a:extLst>
          </p:cNvPr>
          <p:cNvSpPr/>
          <p:nvPr/>
        </p:nvSpPr>
        <p:spPr>
          <a:xfrm>
            <a:off x="1341691" y="2036550"/>
            <a:ext cx="6443528" cy="1662738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7ED8923-BF59-93BB-BABB-31C03FD23916}"/>
              </a:ext>
            </a:extLst>
          </p:cNvPr>
          <p:cNvSpPr/>
          <p:nvPr/>
        </p:nvSpPr>
        <p:spPr>
          <a:xfrm>
            <a:off x="1740694" y="1958596"/>
            <a:ext cx="5719762" cy="33327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F242953-F466-5C9A-5601-2E10ED66E637}"/>
              </a:ext>
            </a:extLst>
          </p:cNvPr>
          <p:cNvGrpSpPr/>
          <p:nvPr/>
        </p:nvGrpSpPr>
        <p:grpSpPr>
          <a:xfrm>
            <a:off x="0" y="1574140"/>
            <a:ext cx="9144000" cy="2032859"/>
            <a:chOff x="0" y="367469"/>
            <a:chExt cx="9144000" cy="2032859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3AF19125-AAAF-5462-3D48-F1A96A116FDA}"/>
                </a:ext>
              </a:extLst>
            </p:cNvPr>
            <p:cNvSpPr txBox="1"/>
            <p:nvPr/>
          </p:nvSpPr>
          <p:spPr>
            <a:xfrm>
              <a:off x="0" y="367469"/>
              <a:ext cx="9143999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0" dirty="0">
                  <a:solidFill>
                    <a:srgbClr val="F7E609"/>
                  </a:solidFill>
                  <a:latin typeface="Adobe Garamond Pro Bold" panose="02020702060506020403" pitchFamily="18" charset="0"/>
                </a:rPr>
                <a:t>MORE JOY</a:t>
              </a: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0CB48D8-40AC-0E1A-E39A-B300951B7743}"/>
                </a:ext>
              </a:extLst>
            </p:cNvPr>
            <p:cNvSpPr txBox="1"/>
            <p:nvPr/>
          </p:nvSpPr>
          <p:spPr>
            <a:xfrm>
              <a:off x="1" y="1476998"/>
              <a:ext cx="914399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dirty="0">
                  <a:solidFill>
                    <a:srgbClr val="F7E609"/>
                  </a:solidFill>
                  <a:latin typeface="Adobe Garamond Pro Bold" panose="02020702060506020403" pitchFamily="18" charset="0"/>
                </a:rPr>
                <a:t>In His Service</a:t>
              </a:r>
            </a:p>
          </p:txBody>
        </p:sp>
      </p:grpSp>
      <p:sp>
        <p:nvSpPr>
          <p:cNvPr id="9" name="Arc 8">
            <a:extLst>
              <a:ext uri="{FF2B5EF4-FFF2-40B4-BE49-F238E27FC236}">
                <a16:creationId xmlns:a16="http://schemas.microsoft.com/office/drawing/2014/main" id="{2531BC5A-FA7E-3C90-536B-FBC809D9378B}"/>
              </a:ext>
            </a:extLst>
          </p:cNvPr>
          <p:cNvSpPr/>
          <p:nvPr/>
        </p:nvSpPr>
        <p:spPr>
          <a:xfrm rot="16200000">
            <a:off x="3179035" y="-606751"/>
            <a:ext cx="2854295" cy="5913690"/>
          </a:xfrm>
          <a:prstGeom prst="arc">
            <a:avLst>
              <a:gd name="adj1" fmla="val 16559176"/>
              <a:gd name="adj2" fmla="val 5015539"/>
            </a:avLst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green plant growing out of dirt&#10;&#10;Description automatically generated">
            <a:extLst>
              <a:ext uri="{FF2B5EF4-FFF2-40B4-BE49-F238E27FC236}">
                <a16:creationId xmlns:a16="http://schemas.microsoft.com/office/drawing/2014/main" id="{E6A89240-2D67-04CB-5249-8838E13171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" t="14828" r="603" b="12773"/>
          <a:stretch/>
        </p:blipFill>
        <p:spPr>
          <a:xfrm>
            <a:off x="2943577" y="4424361"/>
            <a:ext cx="3256846" cy="184787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22193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een plant growing out of dirt&#10;&#10;Description automatically generated">
            <a:extLst>
              <a:ext uri="{FF2B5EF4-FFF2-40B4-BE49-F238E27FC236}">
                <a16:creationId xmlns:a16="http://schemas.microsoft.com/office/drawing/2014/main" id="{2AAE7018-9C81-6F21-39F4-912929212C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" t="14828" r="603" b="12773"/>
          <a:stretch/>
        </p:blipFill>
        <p:spPr>
          <a:xfrm>
            <a:off x="6597353" y="5400943"/>
            <a:ext cx="2416362" cy="137100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1023D5E-2E81-5AB4-6C8A-3FFC111BE40C}"/>
              </a:ext>
            </a:extLst>
          </p:cNvPr>
          <p:cNvSpPr txBox="1"/>
          <p:nvPr/>
        </p:nvSpPr>
        <p:spPr>
          <a:xfrm>
            <a:off x="0" y="222190"/>
            <a:ext cx="9143999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7E609"/>
                </a:solidFill>
                <a:latin typeface="Adobe Garamond Pro Bold" panose="02020702060506020403" pitchFamily="18" charset="0"/>
              </a:rPr>
              <a:t>Joy In God’s Salvation</a:t>
            </a:r>
          </a:p>
          <a:p>
            <a:pPr algn="ctr"/>
            <a:endParaRPr lang="en-US" sz="3200" dirty="0">
              <a:solidFill>
                <a:srgbClr val="F7E609"/>
              </a:solidFill>
              <a:latin typeface="Adobe Garamond Pro Bold" panose="02020702060506020403" pitchFamily="18" charset="0"/>
            </a:endParaRPr>
          </a:p>
          <a:p>
            <a:r>
              <a:rPr lang="en-US" sz="3200" dirty="0">
                <a:solidFill>
                  <a:srgbClr val="F7E609"/>
                </a:solidFill>
                <a:latin typeface="Adobe Garamond Pro Bold" panose="02020702060506020403" pitchFamily="18" charset="0"/>
              </a:rPr>
              <a:t>A result of God’s forgiving us.</a:t>
            </a:r>
          </a:p>
          <a:p>
            <a:r>
              <a:rPr lang="en-US" sz="3200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	Psalm 35:9; 4:7; 1 Peter 1:6; Philippians 3:1</a:t>
            </a:r>
          </a:p>
          <a:p>
            <a:r>
              <a:rPr lang="en-US" sz="3200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	We sin…Psalm 51; Acts 3:19</a:t>
            </a:r>
          </a:p>
          <a:p>
            <a:endParaRPr lang="en-US" sz="3200" dirty="0">
              <a:solidFill>
                <a:srgbClr val="F7E609"/>
              </a:solidFill>
              <a:latin typeface="Adobe Garamond Pro Bold" panose="02020702060506020403" pitchFamily="18" charset="0"/>
            </a:endParaRPr>
          </a:p>
          <a:p>
            <a:r>
              <a:rPr lang="en-US" sz="3200" dirty="0">
                <a:solidFill>
                  <a:srgbClr val="F7E609"/>
                </a:solidFill>
                <a:latin typeface="Adobe Garamond Pro Bold" panose="02020702060506020403" pitchFamily="18" charset="0"/>
              </a:rPr>
              <a:t>A result of God forgiving others.</a:t>
            </a:r>
          </a:p>
          <a:p>
            <a:r>
              <a:rPr lang="en-US" sz="3200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	2 Corinthians 7:9; Luke 15:6, 9, 32</a:t>
            </a:r>
          </a:p>
          <a:p>
            <a:endParaRPr lang="en-US" sz="3200" dirty="0">
              <a:solidFill>
                <a:schemeClr val="bg1"/>
              </a:solidFill>
              <a:latin typeface="Adobe Garamond Pro Bold" panose="02020702060506020403" pitchFamily="18" charset="0"/>
            </a:endParaRPr>
          </a:p>
          <a:p>
            <a:r>
              <a:rPr lang="en-US" sz="3200" dirty="0">
                <a:solidFill>
                  <a:srgbClr val="F7E609"/>
                </a:solidFill>
                <a:latin typeface="Adobe Garamond Pro Bold" panose="02020702060506020403" pitchFamily="18" charset="0"/>
              </a:rPr>
              <a:t>My choice/perspective</a:t>
            </a:r>
          </a:p>
          <a:p>
            <a:r>
              <a:rPr lang="en-US" sz="3200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Colossians 3:2; Psalm 100 </a:t>
            </a:r>
          </a:p>
          <a:p>
            <a:r>
              <a:rPr lang="en-US" sz="3200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Psalm 122:1; 43:4; 16:11; Acts 2:46</a:t>
            </a:r>
          </a:p>
          <a:p>
            <a:endParaRPr lang="en-US" sz="3200" dirty="0">
              <a:solidFill>
                <a:schemeClr val="bg1"/>
              </a:solidFill>
              <a:latin typeface="Adobe Garamond Pro Bold" panose="02020702060506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452072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6243E7-46B1-A4A4-0BCD-DA5BFB1169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een plant growing out of dirt&#10;&#10;Description automatically generated">
            <a:extLst>
              <a:ext uri="{FF2B5EF4-FFF2-40B4-BE49-F238E27FC236}">
                <a16:creationId xmlns:a16="http://schemas.microsoft.com/office/drawing/2014/main" id="{74BF5401-01BB-276C-A60D-57AFB09FE4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" t="14828" r="603" b="12773"/>
          <a:stretch/>
        </p:blipFill>
        <p:spPr>
          <a:xfrm>
            <a:off x="6597353" y="5400943"/>
            <a:ext cx="2416362" cy="137100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06EC22C-72C0-95CF-3FFE-7DDD25C2FED1}"/>
              </a:ext>
            </a:extLst>
          </p:cNvPr>
          <p:cNvSpPr txBox="1"/>
          <p:nvPr/>
        </p:nvSpPr>
        <p:spPr>
          <a:xfrm>
            <a:off x="0" y="222190"/>
            <a:ext cx="9143999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7E609"/>
                </a:solidFill>
                <a:latin typeface="Adobe Garamond Pro Bold" panose="02020702060506020403" pitchFamily="18" charset="0"/>
              </a:rPr>
              <a:t>Maturity Should Increase Joy</a:t>
            </a:r>
          </a:p>
          <a:p>
            <a:pPr algn="ctr"/>
            <a:endParaRPr lang="en-US" sz="3200" dirty="0">
              <a:solidFill>
                <a:srgbClr val="F7E609"/>
              </a:solidFill>
              <a:latin typeface="Adobe Garamond Pro Bold" panose="02020702060506020403" pitchFamily="18" charset="0"/>
            </a:endParaRPr>
          </a:p>
          <a:p>
            <a:r>
              <a:rPr lang="en-US" sz="3200" dirty="0">
                <a:solidFill>
                  <a:srgbClr val="F7E609"/>
                </a:solidFill>
                <a:latin typeface="Adobe Garamond Pro Bold" panose="02020702060506020403" pitchFamily="18" charset="0"/>
              </a:rPr>
              <a:t>Fruit of the Spirit</a:t>
            </a:r>
          </a:p>
          <a:p>
            <a:r>
              <a:rPr lang="en-US" sz="3200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	Galatians 5:22; Hebrews 10:34</a:t>
            </a:r>
          </a:p>
          <a:p>
            <a:r>
              <a:rPr lang="en-US" sz="3200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	</a:t>
            </a:r>
            <a:endParaRPr lang="en-US" sz="3200" dirty="0">
              <a:solidFill>
                <a:srgbClr val="F7E609"/>
              </a:solidFill>
              <a:latin typeface="Adobe Garamond Pro Bold" panose="02020702060506020403" pitchFamily="18" charset="0"/>
            </a:endParaRPr>
          </a:p>
          <a:p>
            <a:r>
              <a:rPr lang="en-US" sz="3200" dirty="0">
                <a:solidFill>
                  <a:srgbClr val="F7E609"/>
                </a:solidFill>
                <a:latin typeface="Adobe Garamond Pro Bold" panose="02020702060506020403" pitchFamily="18" charset="0"/>
              </a:rPr>
              <a:t>Romans 15:13</a:t>
            </a:r>
          </a:p>
          <a:p>
            <a:endParaRPr lang="en-US" sz="3200" dirty="0">
              <a:solidFill>
                <a:srgbClr val="F7E609"/>
              </a:solidFill>
              <a:latin typeface="Adobe Garamond Pro Bold" panose="02020702060506020403" pitchFamily="18" charset="0"/>
            </a:endParaRPr>
          </a:p>
          <a:p>
            <a:r>
              <a:rPr lang="en-US" sz="3200" dirty="0">
                <a:solidFill>
                  <a:srgbClr val="F7E609"/>
                </a:solidFill>
                <a:latin typeface="Adobe Garamond Pro Bold" panose="02020702060506020403" pitchFamily="18" charset="0"/>
              </a:rPr>
              <a:t>More Joy in God’s Word</a:t>
            </a:r>
          </a:p>
          <a:p>
            <a:r>
              <a:rPr lang="en-US" sz="3200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	Psalm 19:8, 10; Psalm 1:2</a:t>
            </a:r>
          </a:p>
        </p:txBody>
      </p:sp>
    </p:spTree>
    <p:extLst>
      <p:ext uri="{BB962C8B-B14F-4D97-AF65-F5344CB8AC3E}">
        <p14:creationId xmlns:p14="http://schemas.microsoft.com/office/powerpoint/2010/main" val="3840325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425156-DDA2-EB1C-9F6F-CFDC5DDC90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een plant growing out of dirt&#10;&#10;Description automatically generated">
            <a:extLst>
              <a:ext uri="{FF2B5EF4-FFF2-40B4-BE49-F238E27FC236}">
                <a16:creationId xmlns:a16="http://schemas.microsoft.com/office/drawing/2014/main" id="{B3B52C85-CE3F-4D8D-7F54-B3062B2A93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" t="14828" r="603" b="12773"/>
          <a:stretch/>
        </p:blipFill>
        <p:spPr>
          <a:xfrm>
            <a:off x="6597353" y="5400943"/>
            <a:ext cx="2416362" cy="137100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6833D50-FEB1-81DC-2F1D-B418F51204C0}"/>
              </a:ext>
            </a:extLst>
          </p:cNvPr>
          <p:cNvSpPr txBox="1"/>
          <p:nvPr/>
        </p:nvSpPr>
        <p:spPr>
          <a:xfrm>
            <a:off x="0" y="222190"/>
            <a:ext cx="9143999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7E609"/>
                </a:solidFill>
                <a:latin typeface="Adobe Garamond Pro Bold" panose="02020702060506020403" pitchFamily="18" charset="0"/>
              </a:rPr>
              <a:t>Application: Family</a:t>
            </a:r>
          </a:p>
          <a:p>
            <a:pPr algn="ctr"/>
            <a:endParaRPr lang="en-US" sz="3200" dirty="0">
              <a:solidFill>
                <a:srgbClr val="F7E609"/>
              </a:solidFill>
              <a:latin typeface="Adobe Garamond Pro Bold" panose="02020702060506020403" pitchFamily="18" charset="0"/>
            </a:endParaRPr>
          </a:p>
          <a:p>
            <a:r>
              <a:rPr lang="en-US" sz="3200" dirty="0">
                <a:solidFill>
                  <a:srgbClr val="F7E609"/>
                </a:solidFill>
                <a:latin typeface="Adobe Garamond Pro Bold" panose="02020702060506020403" pitchFamily="18" charset="0"/>
              </a:rPr>
              <a:t>Marriage</a:t>
            </a:r>
          </a:p>
          <a:p>
            <a:r>
              <a:rPr lang="en-US" sz="3200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	Joy in fulfilling roles given by God </a:t>
            </a:r>
            <a:r>
              <a:rPr lang="en-US" sz="3000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(Eph. 5; 1 Pet. 3)</a:t>
            </a:r>
          </a:p>
          <a:p>
            <a:r>
              <a:rPr lang="en-US" sz="3200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	Joy in demonstrating love (1 Corinthians 13)</a:t>
            </a:r>
          </a:p>
          <a:p>
            <a:endParaRPr lang="en-US" sz="3200" dirty="0">
              <a:solidFill>
                <a:srgbClr val="F7E609"/>
              </a:solidFill>
              <a:latin typeface="Adobe Garamond Pro Bold" panose="02020702060506020403" pitchFamily="18" charset="0"/>
            </a:endParaRPr>
          </a:p>
          <a:p>
            <a:r>
              <a:rPr lang="en-US" sz="3200" dirty="0">
                <a:solidFill>
                  <a:srgbClr val="F7E609"/>
                </a:solidFill>
                <a:latin typeface="Adobe Garamond Pro Bold" panose="02020702060506020403" pitchFamily="18" charset="0"/>
              </a:rPr>
              <a:t>Knowing God’s word</a:t>
            </a:r>
          </a:p>
          <a:p>
            <a:pPr lvl="1"/>
            <a:r>
              <a:rPr lang="en-US" sz="3200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Joy in studying God’s Word	</a:t>
            </a:r>
          </a:p>
          <a:p>
            <a:pPr lvl="1"/>
            <a:r>
              <a:rPr lang="en-US" sz="3200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Children (Ephesians 6:4)</a:t>
            </a:r>
          </a:p>
          <a:p>
            <a:pPr lvl="1"/>
            <a:r>
              <a:rPr lang="en-US" sz="3200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Wife (1 Corinthians 14:35)</a:t>
            </a:r>
          </a:p>
          <a:p>
            <a:endParaRPr lang="en-US" sz="3200" dirty="0">
              <a:solidFill>
                <a:schemeClr val="bg1"/>
              </a:solidFill>
              <a:latin typeface="Adobe Garamond Pro Bold" panose="02020702060506020403" pitchFamily="18" charset="0"/>
            </a:endParaRPr>
          </a:p>
          <a:p>
            <a:endParaRPr lang="en-US" sz="3200" dirty="0">
              <a:solidFill>
                <a:schemeClr val="bg1"/>
              </a:solidFill>
              <a:latin typeface="Adobe Garamond Pro Bold" panose="02020702060506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248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A8C648-39AB-1E12-5023-3C7C792E60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een plant growing out of dirt&#10;&#10;Description automatically generated">
            <a:extLst>
              <a:ext uri="{FF2B5EF4-FFF2-40B4-BE49-F238E27FC236}">
                <a16:creationId xmlns:a16="http://schemas.microsoft.com/office/drawing/2014/main" id="{F79F4251-8C0C-5869-3E19-360B5E0A40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" t="14828" r="603" b="12773"/>
          <a:stretch/>
        </p:blipFill>
        <p:spPr>
          <a:xfrm>
            <a:off x="6597353" y="5400943"/>
            <a:ext cx="2416362" cy="137100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D666535-03DD-7376-CAA4-08C60E3EB097}"/>
              </a:ext>
            </a:extLst>
          </p:cNvPr>
          <p:cNvSpPr txBox="1"/>
          <p:nvPr/>
        </p:nvSpPr>
        <p:spPr>
          <a:xfrm>
            <a:off x="0" y="222190"/>
            <a:ext cx="9143999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7E609"/>
                </a:solidFill>
                <a:latin typeface="Adobe Garamond Pro Bold" panose="02020702060506020403" pitchFamily="18" charset="0"/>
              </a:rPr>
              <a:t>Application: Serve Brethren</a:t>
            </a:r>
          </a:p>
          <a:p>
            <a:pPr algn="ctr"/>
            <a:endParaRPr lang="en-US" sz="3200" dirty="0">
              <a:solidFill>
                <a:srgbClr val="F7E609"/>
              </a:solidFill>
              <a:latin typeface="Adobe Garamond Pro Bold" panose="02020702060506020403" pitchFamily="18" charset="0"/>
            </a:endParaRPr>
          </a:p>
          <a:p>
            <a:r>
              <a:rPr lang="en-US" sz="3200" dirty="0">
                <a:solidFill>
                  <a:srgbClr val="F7E609"/>
                </a:solidFill>
                <a:latin typeface="Adobe Garamond Pro Bold" panose="02020702060506020403" pitchFamily="18" charset="0"/>
              </a:rPr>
              <a:t>1 Thessalonians 5:11 - Encourage &amp; Build Up</a:t>
            </a:r>
          </a:p>
          <a:p>
            <a:endParaRPr lang="en-US" sz="3200" dirty="0">
              <a:solidFill>
                <a:srgbClr val="F7E609"/>
              </a:solidFill>
              <a:latin typeface="Adobe Garamond Pro Bold" panose="02020702060506020403" pitchFamily="18" charset="0"/>
            </a:endParaRPr>
          </a:p>
          <a:p>
            <a:r>
              <a:rPr lang="en-US" sz="3200" dirty="0">
                <a:solidFill>
                  <a:srgbClr val="FFFF00"/>
                </a:solidFill>
                <a:latin typeface="Adobe Garamond Pro Bold" panose="02020702060506020403" pitchFamily="18" charset="0"/>
              </a:rPr>
              <a:t>Hebrews 3:13 – day after day, “today”</a:t>
            </a:r>
          </a:p>
          <a:p>
            <a:endParaRPr lang="en-US" sz="3000" dirty="0">
              <a:solidFill>
                <a:srgbClr val="FFFF00"/>
              </a:solidFill>
              <a:latin typeface="Adobe Garamond Pro Bold" panose="02020702060506020403" pitchFamily="18" charset="0"/>
            </a:endParaRPr>
          </a:p>
          <a:p>
            <a:r>
              <a:rPr lang="en-US" sz="3200" dirty="0">
                <a:solidFill>
                  <a:srgbClr val="FFFF00"/>
                </a:solidFill>
                <a:latin typeface="Adobe Garamond Pro Bold" panose="02020702060506020403" pitchFamily="18" charset="0"/>
              </a:rPr>
              <a:t>Acts 15:32 – encouraged by “a lengthy message”</a:t>
            </a:r>
          </a:p>
          <a:p>
            <a:endParaRPr lang="en-US" sz="3200" dirty="0">
              <a:solidFill>
                <a:schemeClr val="bg1"/>
              </a:solidFill>
              <a:latin typeface="Adobe Garamond Pro Bold" panose="02020702060506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83436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7C2A1F-7249-8739-020D-8E6C9FECED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een plant growing out of dirt&#10;&#10;Description automatically generated">
            <a:extLst>
              <a:ext uri="{FF2B5EF4-FFF2-40B4-BE49-F238E27FC236}">
                <a16:creationId xmlns:a16="http://schemas.microsoft.com/office/drawing/2014/main" id="{DEEEE8A5-45AB-0D22-F29E-401F90B0CE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" t="14828" r="603" b="12773"/>
          <a:stretch/>
        </p:blipFill>
        <p:spPr>
          <a:xfrm>
            <a:off x="6597353" y="5400943"/>
            <a:ext cx="2416362" cy="137100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180D688-B2C3-F914-55E7-33C9EA9278BB}"/>
              </a:ext>
            </a:extLst>
          </p:cNvPr>
          <p:cNvSpPr txBox="1"/>
          <p:nvPr/>
        </p:nvSpPr>
        <p:spPr>
          <a:xfrm>
            <a:off x="0" y="222190"/>
            <a:ext cx="9143999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7E609"/>
                </a:solidFill>
                <a:latin typeface="Adobe Garamond Pro Bold" panose="02020702060506020403" pitchFamily="18" charset="0"/>
              </a:rPr>
              <a:t>Application: Private Prayer</a:t>
            </a:r>
          </a:p>
          <a:p>
            <a:pPr algn="ctr"/>
            <a:endParaRPr lang="en-US" sz="3200" dirty="0">
              <a:solidFill>
                <a:srgbClr val="F7E609"/>
              </a:solidFill>
              <a:latin typeface="Adobe Garamond Pro Bold" panose="02020702060506020403" pitchFamily="18" charset="0"/>
            </a:endParaRPr>
          </a:p>
          <a:p>
            <a:r>
              <a:rPr lang="en-US" sz="3200" dirty="0">
                <a:solidFill>
                  <a:srgbClr val="F7E609"/>
                </a:solidFill>
                <a:latin typeface="Adobe Garamond Pro Bold" panose="02020702060506020403" pitchFamily="18" charset="0"/>
              </a:rPr>
              <a:t>I want to pray!</a:t>
            </a:r>
          </a:p>
          <a:p>
            <a:endParaRPr lang="en-US" sz="3200" dirty="0">
              <a:solidFill>
                <a:srgbClr val="F7E609"/>
              </a:solidFill>
              <a:latin typeface="Adobe Garamond Pro Bold" panose="02020702060506020403" pitchFamily="18" charset="0"/>
            </a:endParaRPr>
          </a:p>
          <a:p>
            <a:r>
              <a:rPr lang="en-US" sz="3200" dirty="0">
                <a:solidFill>
                  <a:srgbClr val="F7E609"/>
                </a:solidFill>
                <a:latin typeface="Adobe Garamond Pro Bold" panose="02020702060506020403" pitchFamily="18" charset="0"/>
              </a:rPr>
              <a:t>Matthew 6:6-8</a:t>
            </a:r>
            <a:endParaRPr lang="en-US" sz="3200" dirty="0">
              <a:solidFill>
                <a:schemeClr val="bg1"/>
              </a:solidFill>
              <a:latin typeface="Adobe Garamond Pro Bold" panose="02020702060506020403" pitchFamily="18" charset="0"/>
            </a:endParaRPr>
          </a:p>
          <a:p>
            <a:endParaRPr lang="en-US" sz="3200" dirty="0">
              <a:solidFill>
                <a:schemeClr val="bg1"/>
              </a:solidFill>
              <a:latin typeface="Adobe Garamond Pro Bold" panose="02020702060506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7854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9CD617-CBA1-F749-EC81-4C84F50793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65731CB-918B-D02B-944B-9F8DAE0C67EE}"/>
              </a:ext>
            </a:extLst>
          </p:cNvPr>
          <p:cNvSpPr txBox="1"/>
          <p:nvPr/>
        </p:nvSpPr>
        <p:spPr>
          <a:xfrm>
            <a:off x="0" y="222190"/>
            <a:ext cx="9143999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F7E609"/>
                </a:solidFill>
                <a:latin typeface="Adobe Garamond Pro Bold" panose="02020702060506020403" pitchFamily="18" charset="0"/>
              </a:rPr>
              <a:t>We Rejoice In God’s Salvation</a:t>
            </a:r>
          </a:p>
          <a:p>
            <a:pPr algn="ctr"/>
            <a:endParaRPr lang="en-US" sz="3200" dirty="0">
              <a:solidFill>
                <a:srgbClr val="F7E609"/>
              </a:solidFill>
              <a:latin typeface="Adobe Garamond Pro Bold" panose="02020702060506020403" pitchFamily="18" charset="0"/>
            </a:endParaRP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Have we rejected God’s Salvation?</a:t>
            </a:r>
          </a:p>
          <a:p>
            <a:pPr algn="ctr"/>
            <a:endParaRPr lang="en-US" sz="3200" dirty="0">
              <a:solidFill>
                <a:schemeClr val="bg1"/>
              </a:solidFill>
              <a:latin typeface="Adobe Garamond Pro Bold" panose="02020702060506020403" pitchFamily="18" charset="0"/>
            </a:endParaRP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Is our reason for rejoicing false?</a:t>
            </a:r>
          </a:p>
          <a:p>
            <a:endParaRPr lang="en-US" sz="3200" dirty="0">
              <a:solidFill>
                <a:schemeClr val="bg1"/>
              </a:solidFill>
              <a:latin typeface="Adobe Garamond Pro Bold" panose="02020702060506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02831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ermon Blank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ermon Blank" id="{9F86AC21-F9D0-4AF6-B33F-2713106335B9}" vid="{DCDB702A-33F4-4394-925D-3733DDDD7E2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73</TotalTime>
  <Words>216</Words>
  <Application>Microsoft Office PowerPoint</Application>
  <PresentationFormat>On-screen Show (4:3)</PresentationFormat>
  <Paragraphs>50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Calibri</vt:lpstr>
      <vt:lpstr>Adobe Garamond Pro Bold</vt:lpstr>
      <vt:lpstr>Arial</vt:lpstr>
      <vt:lpstr>Calibri Light</vt:lpstr>
      <vt:lpstr>Sermon Blank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Charles Willis</dc:creator>
  <cp:lastModifiedBy>Charles Willis</cp:lastModifiedBy>
  <cp:revision>2</cp:revision>
  <dcterms:created xsi:type="dcterms:W3CDTF">2024-02-13T17:08:57Z</dcterms:created>
  <dcterms:modified xsi:type="dcterms:W3CDTF">2024-02-13T18:21:59Z</dcterms:modified>
</cp:coreProperties>
</file>