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1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embeddedFontLst>
    <p:embeddedFont>
      <p:font typeface="Georgia" panose="02040502050405020303" pitchFamily="18" charset="0"/>
      <p:regular r:id="rId10"/>
      <p:bold r:id="rId11"/>
      <p:italic r:id="rId12"/>
      <p:boldItalic r:id="rId13"/>
    </p:embeddedFont>
    <p:embeddedFont>
      <p:font typeface="Wingdings 2" panose="05020102010507070707" pitchFamily="18" charset="2"/>
      <p:regular r:id="rId1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07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4D75DB-05EA-4DEE-B955-7F2CD271D6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DA9-7CB6-4871-9F12-8D112A3974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D40CE16-54E5-400B-A3C8-9383C5D196A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E1AA23-D494-4DB1-A5E7-37CD8E03AC2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260440-6654-4B09-8C97-F058D08408A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26F1-DAF4-4CE3-9BD9-D029F80258B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0F495A-A48F-4223-8D4D-0E72DDCBAC6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0DA13C8-E240-48C4-9AF4-CE9CBF581B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5E5D2E-761F-467C-853B-7C462FFE31C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D11B7F5-F02E-48D6-91A3-AAA9E683BB3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193476E-3A6A-43E7-BCC3-BC9553646A0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EB2CEF-DA05-4C59-A478-9AD96C63232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819400"/>
            <a:ext cx="8839200" cy="762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Matthew 22:1-14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81000"/>
            <a:ext cx="8839200" cy="1752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Parable of the Marriage Feast</a:t>
            </a:r>
          </a:p>
        </p:txBody>
      </p:sp>
    </p:spTree>
  </p:cSld>
  <p:clrMapOvr>
    <a:masterClrMapping/>
  </p:clrMapOvr>
  <p:transition spd="med"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Kingdom of Heaven compared…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</a:pPr>
            <a:r>
              <a:rPr lang="en-US" dirty="0"/>
              <a:t>Figurative meaning of some characters quickly grasped.</a:t>
            </a:r>
          </a:p>
          <a:p>
            <a:pPr>
              <a:buClrTx/>
            </a:pPr>
            <a:r>
              <a:rPr lang="en-US" dirty="0"/>
              <a:t>They were unwilling to come – a rejection.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800" b="1" dirty="0">
                <a:solidFill>
                  <a:schemeClr val="tx1"/>
                </a:solidFill>
              </a:rPr>
              <a:t>  A Second set of servants sent saying </a:t>
            </a:r>
            <a:br>
              <a:rPr lang="en-US" sz="3800" b="1" dirty="0">
                <a:solidFill>
                  <a:schemeClr val="tx1"/>
                </a:solidFill>
              </a:rPr>
            </a:br>
            <a:r>
              <a:rPr lang="en-US" sz="3800" b="1" dirty="0">
                <a:solidFill>
                  <a:schemeClr val="tx1"/>
                </a:solidFill>
              </a:rPr>
              <a:t>             “everything   is ready”…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ClrTx/>
            </a:pPr>
            <a:r>
              <a:rPr lang="en-US" sz="2800" dirty="0"/>
              <a:t>God has done everything for us</a:t>
            </a:r>
          </a:p>
          <a:p>
            <a:pPr>
              <a:buClrTx/>
            </a:pPr>
            <a:r>
              <a:rPr lang="en-US" sz="2800" dirty="0"/>
              <a:t>Nearness of feast is evident</a:t>
            </a:r>
          </a:p>
          <a:p>
            <a:pPr>
              <a:buClrTx/>
            </a:pPr>
            <a:r>
              <a:rPr lang="en-US" sz="2800" dirty="0"/>
              <a:t>V.5-6 give responses:</a:t>
            </a:r>
          </a:p>
          <a:p>
            <a:pPr>
              <a:buClrTx/>
              <a:buFont typeface="Wingdings" pitchFamily="2" charset="2"/>
              <a:buNone/>
            </a:pPr>
            <a:r>
              <a:rPr lang="en-US" sz="2400" dirty="0"/>
              <a:t>	&gt; Some paid no attention (made light of it)</a:t>
            </a:r>
          </a:p>
          <a:p>
            <a:pPr>
              <a:buClrTx/>
              <a:buFont typeface="Wingdings" pitchFamily="2" charset="2"/>
              <a:buNone/>
            </a:pPr>
            <a:r>
              <a:rPr lang="en-US" sz="2400" dirty="0"/>
              <a:t>	&gt; Some are just too busy with this life</a:t>
            </a:r>
          </a:p>
          <a:p>
            <a:pPr>
              <a:buClrTx/>
              <a:buFont typeface="Wingdings" pitchFamily="2" charset="2"/>
              <a:buNone/>
            </a:pPr>
            <a:r>
              <a:rPr lang="en-US" sz="2400" dirty="0"/>
              <a:t>	&gt; Some reject strongly (Matt. 23:27)</a:t>
            </a:r>
          </a:p>
          <a:p>
            <a:pPr>
              <a:buClrTx/>
            </a:pPr>
            <a:r>
              <a:rPr lang="en-US" sz="2800" dirty="0"/>
              <a:t>Seen in Acts about the Apostles and Preachers</a:t>
            </a:r>
          </a:p>
          <a:p>
            <a:pPr>
              <a:buClrTx/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400" dirty="0"/>
              <a:t>&gt; Seized His slaves (4:3; 5:18; 8:3)</a:t>
            </a:r>
          </a:p>
          <a:p>
            <a:pPr>
              <a:buClrTx/>
              <a:buFont typeface="Wingdings" pitchFamily="2" charset="2"/>
              <a:buNone/>
            </a:pPr>
            <a:r>
              <a:rPr lang="en-US" sz="2400" dirty="0"/>
              <a:t>	&gt; Mistreated them (5:40; 14:5; 23:2)</a:t>
            </a:r>
          </a:p>
          <a:p>
            <a:pPr>
              <a:buClrTx/>
              <a:buFont typeface="Wingdings" pitchFamily="2" charset="2"/>
              <a:buNone/>
            </a:pPr>
            <a:r>
              <a:rPr lang="en-US" sz="2400" dirty="0"/>
              <a:t>	&gt; Killed them (7:58; 12:2)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The King is Enraged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</a:pPr>
            <a:r>
              <a:rPr lang="en-US" dirty="0"/>
              <a:t>The King understands He has been rejected. (Luke 10:16).</a:t>
            </a:r>
          </a:p>
          <a:p>
            <a:pPr>
              <a:buClrTx/>
            </a:pPr>
            <a:r>
              <a:rPr lang="en-US" dirty="0"/>
              <a:t>Those who reject God’s invitation will be destroyed (2 Thess. 1:8-9).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b="1" dirty="0">
                <a:solidFill>
                  <a:schemeClr val="tx1"/>
                </a:solidFill>
              </a:rPr>
              <a:t>Those invited are called unworthy </a:t>
            </a:r>
            <a:r>
              <a:rPr lang="en-US" sz="2700" dirty="0">
                <a:solidFill>
                  <a:schemeClr val="tx1"/>
                </a:solidFill>
              </a:rPr>
              <a:t>(v.8)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</a:pPr>
            <a:r>
              <a:rPr lang="en-US" dirty="0"/>
              <a:t>Unworthy because they rejected invitation</a:t>
            </a:r>
          </a:p>
          <a:p>
            <a:pPr>
              <a:buClrTx/>
            </a:pPr>
            <a:r>
              <a:rPr lang="en-US" dirty="0"/>
              <a:t>God now turns to everyone (v.9-10)</a:t>
            </a:r>
          </a:p>
          <a:p>
            <a:pPr>
              <a:buClrTx/>
              <a:buFont typeface="Wingdings" pitchFamily="2" charset="2"/>
              <a:buNone/>
            </a:pPr>
            <a:r>
              <a:rPr lang="en-US" dirty="0"/>
              <a:t>	&gt; As many as are found</a:t>
            </a:r>
          </a:p>
          <a:p>
            <a:pPr>
              <a:buClrTx/>
              <a:buFont typeface="Wingdings" pitchFamily="2" charset="2"/>
              <a:buNone/>
            </a:pPr>
            <a:r>
              <a:rPr lang="en-US" dirty="0"/>
              <a:t>	&gt; Both the evil and the good</a:t>
            </a:r>
          </a:p>
          <a:p>
            <a:pPr>
              <a:buClrTx/>
            </a:pPr>
            <a:r>
              <a:rPr lang="en-US" dirty="0"/>
              <a:t>The wedding hall was filled.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b="1" dirty="0">
                <a:solidFill>
                  <a:schemeClr val="tx1"/>
                </a:solidFill>
              </a:rPr>
              <a:t>A Different Aspect of Rejection </a:t>
            </a:r>
            <a:r>
              <a:rPr lang="en-US" sz="3100" dirty="0">
                <a:solidFill>
                  <a:schemeClr val="tx1"/>
                </a:solidFill>
              </a:rPr>
              <a:t>(v.11-14)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</a:pPr>
            <a:r>
              <a:rPr lang="en-US" dirty="0"/>
              <a:t>The King looked over the dinner guests (v.11)</a:t>
            </a:r>
          </a:p>
          <a:p>
            <a:pPr>
              <a:buClrTx/>
            </a:pPr>
            <a:r>
              <a:rPr lang="en-US" dirty="0"/>
              <a:t>Saw one not dressed in wedding clothes (v.11)</a:t>
            </a:r>
          </a:p>
          <a:p>
            <a:pPr>
              <a:buClrTx/>
            </a:pPr>
            <a:r>
              <a:rPr lang="en-US" dirty="0"/>
              <a:t>Represents one who has not truly put on Christ (Gal. 3:27). </a:t>
            </a:r>
          </a:p>
          <a:p>
            <a:pPr>
              <a:buClrTx/>
            </a:pPr>
            <a:r>
              <a:rPr lang="en-US" dirty="0"/>
              <a:t>The man was speechless (v.12). </a:t>
            </a:r>
          </a:p>
          <a:p>
            <a:pPr>
              <a:buClrTx/>
            </a:pPr>
            <a:r>
              <a:rPr lang="en-US" dirty="0"/>
              <a:t>The King cast him out (v.13).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Many are called, few are chosen.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2206752"/>
          </a:xfrm>
        </p:spPr>
        <p:txBody>
          <a:bodyPr/>
          <a:lstStyle/>
          <a:p>
            <a:pPr algn="ctr">
              <a:buClrTx/>
              <a:buNone/>
            </a:pPr>
            <a:r>
              <a:rPr lang="en-US" sz="4000" dirty="0"/>
              <a:t>What is the state of your heart?</a:t>
            </a:r>
          </a:p>
          <a:p>
            <a:pPr algn="ctr">
              <a:buClrTx/>
              <a:buNone/>
            </a:pPr>
            <a:r>
              <a:rPr lang="en-US" sz="4000" dirty="0"/>
              <a:t>Have you clothed yourself</a:t>
            </a:r>
          </a:p>
          <a:p>
            <a:pPr algn="ctr">
              <a:buClrTx/>
              <a:buNone/>
            </a:pPr>
            <a:r>
              <a:rPr lang="en-US" sz="4000" dirty="0"/>
              <a:t>with Christ?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AFFF021-B97C-21D7-433C-36BC9558AC98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3810000"/>
            <a:ext cx="8503920" cy="75895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ClrTx/>
              <a:buFont typeface="Wingdings 2"/>
              <a:buNone/>
            </a:pPr>
            <a:r>
              <a:rPr lang="en-US" sz="6000" dirty="0"/>
              <a:t>Have you accepted God’s Invitation?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</TotalTime>
  <Words>305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Wingdings 2</vt:lpstr>
      <vt:lpstr>Arial</vt:lpstr>
      <vt:lpstr>Wingdings</vt:lpstr>
      <vt:lpstr>Georgia</vt:lpstr>
      <vt:lpstr>Civic</vt:lpstr>
      <vt:lpstr>PowerPoint Presentation</vt:lpstr>
      <vt:lpstr>Parable of the Marriage Feast</vt:lpstr>
      <vt:lpstr>Kingdom of Heaven compared…</vt:lpstr>
      <vt:lpstr>  A Second set of servants sent saying               “everything   is ready”…</vt:lpstr>
      <vt:lpstr>The King is Enraged</vt:lpstr>
      <vt:lpstr>Those invited are called unworthy (v.8)</vt:lpstr>
      <vt:lpstr>A Different Aspect of Rejection (v.11-14)</vt:lpstr>
      <vt:lpstr>Many are called, few are chosen.</vt:lpstr>
    </vt:vector>
  </TitlesOfParts>
  <Company>Church of Christ/New Caney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 of the Marriage Feast</dc:title>
  <dc:creator>Charles Willis</dc:creator>
  <cp:lastModifiedBy>Charles Willis</cp:lastModifiedBy>
  <cp:revision>10</cp:revision>
  <dcterms:created xsi:type="dcterms:W3CDTF">2006-02-07T23:48:19Z</dcterms:created>
  <dcterms:modified xsi:type="dcterms:W3CDTF">2024-01-15T23:42:41Z</dcterms:modified>
</cp:coreProperties>
</file>