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>
  <p:sldMasterIdLst>
    <p:sldMasterId id="2147483691" r:id="rId1"/>
  </p:sldMasterIdLst>
  <p:sldIdLst>
    <p:sldId id="263" r:id="rId2"/>
    <p:sldId id="256" r:id="rId3"/>
    <p:sldId id="257" r:id="rId4"/>
    <p:sldId id="258" r:id="rId5"/>
    <p:sldId id="259" r:id="rId6"/>
    <p:sldId id="260" r:id="rId7"/>
    <p:sldId id="261" r:id="rId8"/>
    <p:sldId id="262" r:id="rId9"/>
  </p:sldIdLst>
  <p:sldSz cx="9144000" cy="6858000" type="screen4x3"/>
  <p:notesSz cx="6858000" cy="9144000"/>
  <p:embeddedFontLst>
    <p:embeddedFont>
      <p:font typeface="Georgia" panose="02040502050405020303" pitchFamily="18" charset="0"/>
      <p:regular r:id="rId10"/>
      <p:bold r:id="rId11"/>
      <p:italic r:id="rId12"/>
      <p:boldItalic r:id="rId13"/>
    </p:embeddedFont>
    <p:embeddedFont>
      <p:font typeface="Wingdings 2" panose="05020102010507070707" pitchFamily="18" charset="2"/>
      <p:regular r:id="rId14"/>
    </p:embeddedFont>
  </p:embeddedFont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1107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4.fntdata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3.fntdata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2.fntdata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font" Target="fonts/font1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5.fntdata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64D75DB-05EA-4DEE-B955-7F2CD271D60A}" type="slidenum">
              <a:rPr lang="en-US" altLang="en-US" smtClean="0"/>
              <a:pPr/>
              <a:t>‹#›</a:t>
            </a:fld>
            <a:endParaRPr lang="en-US" alt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EADA9-7CB6-4871-9F12-8D112A397438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9D40CE16-54E5-400B-A3C8-9383C5D196AF}" type="slidenum">
              <a:rPr lang="en-US" altLang="en-US" smtClean="0"/>
              <a:pPr/>
              <a:t>‹#›</a:t>
            </a:fld>
            <a:endParaRPr lang="en-US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4BE1AA23-D494-4DB1-A5E7-37CD8E03AC25}" type="slidenum">
              <a:rPr lang="en-US" altLang="en-US" smtClean="0"/>
              <a:pPr/>
              <a:t>‹#›</a:t>
            </a:fld>
            <a:endParaRPr lang="en-US" alt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4260440-6654-4B09-8C97-F058D08408AD}" type="slidenum">
              <a:rPr lang="en-US" altLang="en-US" smtClean="0"/>
              <a:pPr/>
              <a:t>‹#›</a:t>
            </a:fld>
            <a:endParaRPr lang="en-US" alt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826F1-DAF4-4CE3-9BD9-D029F80258BB}" type="slidenum">
              <a:rPr lang="en-US" altLang="en-US" smtClean="0"/>
              <a:pPr/>
              <a:t>‹#›</a:t>
            </a:fld>
            <a:endParaRPr lang="en-US" alt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 alt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200F495A-A48F-4223-8D4D-0E72DDCBAC66}" type="slidenum">
              <a:rPr lang="en-US" altLang="en-US" smtClean="0"/>
              <a:pPr/>
              <a:t>‹#›</a:t>
            </a:fld>
            <a:endParaRPr lang="en-US" alt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40DA13C8-E240-48C4-9AF4-CE9CBF581BA8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E5E5D2E-761F-467C-853B-7C462FFE31CE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CD11B7F5-F02E-48D6-91A3-AAA9E683BB38}" type="slidenum">
              <a:rPr lang="en-US" altLang="en-US" smtClean="0"/>
              <a:pPr/>
              <a:t>‹#›</a:t>
            </a:fld>
            <a:endParaRPr lang="en-US" alt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4193476E-3A6A-43E7-BCC3-BC9553646A06}" type="slidenum">
              <a:rPr lang="en-US" altLang="en-US" smtClean="0"/>
              <a:pPr/>
              <a:t>‹#›</a:t>
            </a:fld>
            <a:endParaRPr lang="en-US" alt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 alt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E9EB2CEF-DA05-4C59-A478-9AD96C632328}" type="slidenum">
              <a:rPr lang="en-US" altLang="en-US" smtClean="0"/>
              <a:pPr/>
              <a:t>‹#›</a:t>
            </a:fld>
            <a:endParaRPr lang="en-US" alt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  <p:sldLayoutId id="2147483693" r:id="rId2"/>
    <p:sldLayoutId id="2147483694" r:id="rId3"/>
    <p:sldLayoutId id="2147483695" r:id="rId4"/>
    <p:sldLayoutId id="2147483696" r:id="rId5"/>
    <p:sldLayoutId id="2147483697" r:id="rId6"/>
    <p:sldLayoutId id="2147483698" r:id="rId7"/>
    <p:sldLayoutId id="2147483699" r:id="rId8"/>
    <p:sldLayoutId id="2147483700" r:id="rId9"/>
    <p:sldLayoutId id="2147483701" r:id="rId10"/>
    <p:sldLayoutId id="2147483702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>
    <p:pull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52400" y="2819400"/>
            <a:ext cx="8839200" cy="762000"/>
          </a:xfrm>
        </p:spPr>
        <p:txBody>
          <a:bodyPr>
            <a:normAutofit/>
          </a:bodyPr>
          <a:lstStyle/>
          <a:p>
            <a:r>
              <a:rPr lang="en-US" sz="2400" dirty="0">
                <a:solidFill>
                  <a:schemeClr val="tx1"/>
                </a:solidFill>
              </a:rPr>
              <a:t>Matthew 22:1-14</a:t>
            </a:r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52400" y="381000"/>
            <a:ext cx="8839200" cy="1752600"/>
          </a:xfrm>
        </p:spPr>
        <p:txBody>
          <a:bodyPr/>
          <a:lstStyle/>
          <a:p>
            <a:r>
              <a:rPr lang="en-US" b="1" dirty="0">
                <a:solidFill>
                  <a:schemeClr val="tx1"/>
                </a:solidFill>
              </a:rPr>
              <a:t>Parable of the Marriage Feast</a:t>
            </a:r>
          </a:p>
        </p:txBody>
      </p:sp>
    </p:spTree>
  </p:cSld>
  <p:clrMapOvr>
    <a:masterClrMapping/>
  </p:clrMapOvr>
  <p:transition spd="med">
    <p:pull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tx1"/>
                </a:solidFill>
              </a:rPr>
              <a:t>Kingdom of Heaven compared…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>
              <a:buClrTx/>
            </a:pPr>
            <a:r>
              <a:rPr lang="en-US" dirty="0"/>
              <a:t>Figurative meaning of some characters quickly grasped.</a:t>
            </a:r>
          </a:p>
          <a:p>
            <a:pPr>
              <a:buClrTx/>
            </a:pPr>
            <a:r>
              <a:rPr lang="en-US" dirty="0"/>
              <a:t>They were unwilling to come – a rejection.</a:t>
            </a:r>
          </a:p>
          <a:p>
            <a:endParaRPr lang="en-US" dirty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430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4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3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3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301752" y="228600"/>
            <a:ext cx="8534400" cy="990600"/>
          </a:xfrm>
        </p:spPr>
        <p:txBody>
          <a:bodyPr>
            <a:normAutofit fontScale="90000"/>
          </a:bodyPr>
          <a:lstStyle/>
          <a:p>
            <a:pPr algn="l"/>
            <a:r>
              <a:rPr lang="en-US" sz="3800" b="1" dirty="0">
                <a:solidFill>
                  <a:schemeClr val="tx1"/>
                </a:solidFill>
              </a:rPr>
              <a:t>  A Second set of servants sent saying </a:t>
            </a:r>
            <a:br>
              <a:rPr lang="en-US" sz="3800" b="1" dirty="0">
                <a:solidFill>
                  <a:schemeClr val="tx1"/>
                </a:solidFill>
              </a:rPr>
            </a:br>
            <a:r>
              <a:rPr lang="en-US" sz="3800" b="1" dirty="0">
                <a:solidFill>
                  <a:schemeClr val="tx1"/>
                </a:solidFill>
              </a:rPr>
              <a:t>             “everything   is ready”…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600200"/>
            <a:ext cx="8229600" cy="5029200"/>
          </a:xfrm>
        </p:spPr>
        <p:txBody>
          <a:bodyPr/>
          <a:lstStyle/>
          <a:p>
            <a:pPr>
              <a:buClrTx/>
            </a:pPr>
            <a:r>
              <a:rPr lang="en-US" sz="2800" dirty="0"/>
              <a:t>God has done everything for us</a:t>
            </a:r>
          </a:p>
          <a:p>
            <a:pPr>
              <a:buClrTx/>
            </a:pPr>
            <a:r>
              <a:rPr lang="en-US" sz="2800" dirty="0"/>
              <a:t>Nearness of feast is evident</a:t>
            </a:r>
          </a:p>
          <a:p>
            <a:pPr>
              <a:buClrTx/>
            </a:pPr>
            <a:r>
              <a:rPr lang="en-US" sz="2800" dirty="0"/>
              <a:t>V.5-6 give responses:</a:t>
            </a:r>
          </a:p>
          <a:p>
            <a:pPr>
              <a:buClrTx/>
              <a:buFont typeface="Wingdings" pitchFamily="2" charset="2"/>
              <a:buNone/>
            </a:pPr>
            <a:r>
              <a:rPr lang="en-US" sz="2400" dirty="0"/>
              <a:t>	&gt; Some paid no attention (made light of it)</a:t>
            </a:r>
          </a:p>
          <a:p>
            <a:pPr>
              <a:buClrTx/>
              <a:buFont typeface="Wingdings" pitchFamily="2" charset="2"/>
              <a:buNone/>
            </a:pPr>
            <a:r>
              <a:rPr lang="en-US" sz="2400" dirty="0"/>
              <a:t>	&gt; Some are just too busy with this life</a:t>
            </a:r>
          </a:p>
          <a:p>
            <a:pPr>
              <a:buClrTx/>
              <a:buFont typeface="Wingdings" pitchFamily="2" charset="2"/>
              <a:buNone/>
            </a:pPr>
            <a:r>
              <a:rPr lang="en-US" sz="2400" dirty="0"/>
              <a:t>	&gt; Some reject strongly (Matt. 23:27)</a:t>
            </a:r>
          </a:p>
          <a:p>
            <a:pPr>
              <a:buClrTx/>
            </a:pPr>
            <a:r>
              <a:rPr lang="en-US" sz="2800" dirty="0"/>
              <a:t>Seen in Acts about the Apostles and Preachers</a:t>
            </a:r>
          </a:p>
          <a:p>
            <a:pPr>
              <a:buClrTx/>
              <a:buFont typeface="Wingdings" pitchFamily="2" charset="2"/>
              <a:buNone/>
            </a:pPr>
            <a:r>
              <a:rPr lang="en-US" sz="2800" dirty="0"/>
              <a:t>	</a:t>
            </a:r>
            <a:r>
              <a:rPr lang="en-US" sz="2400" dirty="0"/>
              <a:t>&gt; Seized His slaves (4:3; 5:18; 8:3)</a:t>
            </a:r>
          </a:p>
          <a:p>
            <a:pPr>
              <a:buClrTx/>
              <a:buFont typeface="Wingdings" pitchFamily="2" charset="2"/>
              <a:buNone/>
            </a:pPr>
            <a:r>
              <a:rPr lang="en-US" sz="2400" dirty="0"/>
              <a:t>	&gt; Mistreated them (5:40; 14:5; 23:2)</a:t>
            </a:r>
          </a:p>
          <a:p>
            <a:pPr>
              <a:buClrTx/>
              <a:buFont typeface="Wingdings" pitchFamily="2" charset="2"/>
              <a:buNone/>
            </a:pPr>
            <a:r>
              <a:rPr lang="en-US" sz="2400" dirty="0"/>
              <a:t>	&gt; Killed them (7:58; 12:2)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440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"/>
                            </p:stCondLst>
                            <p:childTnLst>
                              <p:par>
                                <p:cTn id="26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440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40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40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000"/>
                            </p:stCondLst>
                            <p:childTnLst>
                              <p:par>
                                <p:cTn id="46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440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500"/>
                                        <p:tgtEl>
                                          <p:spTgt spid="440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500"/>
                                        <p:tgtEl>
                                          <p:spTgt spid="4403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tx1"/>
                </a:solidFill>
              </a:rPr>
              <a:t>The King is Enraged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>
              <a:buClrTx/>
            </a:pPr>
            <a:r>
              <a:rPr lang="en-US" dirty="0"/>
              <a:t>The King understands He has been rejected. (Luke 10:16).</a:t>
            </a:r>
          </a:p>
          <a:p>
            <a:pPr>
              <a:buClrTx/>
            </a:pPr>
            <a:r>
              <a:rPr lang="en-US" dirty="0"/>
              <a:t>Those who reject God’s invitation will be destroyed (2 Thess. 1:8-9).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45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5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5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5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800" b="1" dirty="0">
                <a:solidFill>
                  <a:schemeClr val="tx1"/>
                </a:solidFill>
              </a:rPr>
              <a:t>Those invited are called unworthy </a:t>
            </a:r>
            <a:r>
              <a:rPr lang="en-US" sz="2700" dirty="0">
                <a:solidFill>
                  <a:schemeClr val="tx1"/>
                </a:solidFill>
              </a:rPr>
              <a:t>(v.8)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>
              <a:buClrTx/>
            </a:pPr>
            <a:r>
              <a:rPr lang="en-US" dirty="0"/>
              <a:t>Unworthy because they rejected invitation</a:t>
            </a:r>
          </a:p>
          <a:p>
            <a:pPr>
              <a:buClrTx/>
            </a:pPr>
            <a:r>
              <a:rPr lang="en-US" dirty="0"/>
              <a:t>God now turns to everyone (v.9-10)</a:t>
            </a:r>
          </a:p>
          <a:p>
            <a:pPr>
              <a:buClrTx/>
              <a:buFont typeface="Wingdings" pitchFamily="2" charset="2"/>
              <a:buNone/>
            </a:pPr>
            <a:r>
              <a:rPr lang="en-US" dirty="0"/>
              <a:t>	&gt; As many as are found</a:t>
            </a:r>
          </a:p>
          <a:p>
            <a:pPr>
              <a:buClrTx/>
              <a:buFont typeface="Wingdings" pitchFamily="2" charset="2"/>
              <a:buNone/>
            </a:pPr>
            <a:r>
              <a:rPr lang="en-US" dirty="0"/>
              <a:t>	&gt; Both the evil and the good</a:t>
            </a:r>
          </a:p>
          <a:p>
            <a:pPr>
              <a:buClrTx/>
            </a:pPr>
            <a:r>
              <a:rPr lang="en-US" dirty="0"/>
              <a:t>The wedding hall was filled.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460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6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6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00"/>
                            </p:stCondLst>
                            <p:childTnLst>
                              <p:par>
                                <p:cTn id="2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6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460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460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60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800" b="1" dirty="0">
                <a:solidFill>
                  <a:schemeClr val="tx1"/>
                </a:solidFill>
              </a:rPr>
              <a:t>A Different Aspect of Rejection </a:t>
            </a:r>
            <a:r>
              <a:rPr lang="en-US" sz="3100" dirty="0">
                <a:solidFill>
                  <a:schemeClr val="tx1"/>
                </a:solidFill>
              </a:rPr>
              <a:t>(v.11-14)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>
              <a:buClrTx/>
            </a:pPr>
            <a:r>
              <a:rPr lang="en-US" dirty="0"/>
              <a:t>The King looked over the dinner guests (v.11)</a:t>
            </a:r>
          </a:p>
          <a:p>
            <a:pPr>
              <a:buClrTx/>
            </a:pPr>
            <a:r>
              <a:rPr lang="en-US" dirty="0"/>
              <a:t>Saw one not dressed in wedding clothes (v.11)</a:t>
            </a:r>
          </a:p>
          <a:p>
            <a:pPr>
              <a:buClrTx/>
            </a:pPr>
            <a:r>
              <a:rPr lang="en-US" dirty="0"/>
              <a:t>Represents one who has not truly put on Christ (Gal. 3:27). </a:t>
            </a:r>
          </a:p>
          <a:p>
            <a:pPr>
              <a:buClrTx/>
            </a:pPr>
            <a:r>
              <a:rPr lang="en-US" dirty="0"/>
              <a:t>The man was speechless (v.12). </a:t>
            </a:r>
          </a:p>
          <a:p>
            <a:pPr>
              <a:buClrTx/>
            </a:pPr>
            <a:r>
              <a:rPr lang="en-US" dirty="0"/>
              <a:t>The King cast him out (v.13).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47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47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7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7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7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7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7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71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71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471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71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0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tx1"/>
                </a:solidFill>
              </a:rPr>
              <a:t>Many are called, few are chosen.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1752" y="1527048"/>
            <a:ext cx="8503920" cy="2206752"/>
          </a:xfrm>
        </p:spPr>
        <p:txBody>
          <a:bodyPr/>
          <a:lstStyle/>
          <a:p>
            <a:pPr algn="ctr">
              <a:buClrTx/>
              <a:buNone/>
            </a:pPr>
            <a:r>
              <a:rPr lang="en-US" sz="4000" dirty="0"/>
              <a:t>What is the state of your heart?</a:t>
            </a:r>
          </a:p>
          <a:p>
            <a:pPr algn="ctr">
              <a:buClrTx/>
              <a:buNone/>
            </a:pPr>
            <a:r>
              <a:rPr lang="en-US" sz="4000" dirty="0"/>
              <a:t>Have you clothed yourself</a:t>
            </a:r>
          </a:p>
          <a:p>
            <a:pPr algn="ctr">
              <a:buClrTx/>
              <a:buNone/>
            </a:pPr>
            <a:r>
              <a:rPr lang="en-US" sz="4000" dirty="0"/>
              <a:t>with Christ?</a:t>
            </a:r>
          </a:p>
        </p:txBody>
      </p:sp>
      <p:sp>
        <p:nvSpPr>
          <p:cNvPr id="2" name="Rectangle 3">
            <a:extLst>
              <a:ext uri="{FF2B5EF4-FFF2-40B4-BE49-F238E27FC236}">
                <a16:creationId xmlns:a16="http://schemas.microsoft.com/office/drawing/2014/main" id="{2AFFF021-B97C-21D7-433C-36BC9558AC98}"/>
              </a:ext>
            </a:extLst>
          </p:cNvPr>
          <p:cNvSpPr txBox="1">
            <a:spLocks noChangeArrowheads="1"/>
          </p:cNvSpPr>
          <p:nvPr/>
        </p:nvSpPr>
        <p:spPr>
          <a:xfrm>
            <a:off x="228600" y="3810000"/>
            <a:ext cx="8503920" cy="758952"/>
          </a:xfrm>
          <a:prstGeom prst="rect">
            <a:avLst/>
          </a:prstGeom>
        </p:spPr>
        <p:txBody>
          <a:bodyPr vert="horz">
            <a:no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/>
              <a:buChar char=""/>
              <a:defRPr kumimoji="0"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75000"/>
              <a:buFont typeface="Wingdings 2"/>
              <a:buChar char="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70000"/>
              <a:buFont typeface="Wingdings"/>
              <a:buChar char=""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ct val="20000"/>
              </a:spcBef>
              <a:buClr>
                <a:schemeClr val="accent5"/>
              </a:buClr>
              <a:buFontTx/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Char char="•"/>
              <a:defRPr kumimoji="0" sz="14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Aft>
                <a:spcPts val="0"/>
              </a:spcAft>
              <a:buClrTx/>
              <a:buFont typeface="Wingdings 2"/>
              <a:buNone/>
            </a:pPr>
            <a:r>
              <a:rPr lang="en-US" sz="6000" dirty="0"/>
              <a:t>Have you accepted God’s Invitation?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48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8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8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8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8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8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8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30" grpId="0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66</TotalTime>
  <Words>305</Words>
  <Application>Microsoft Office PowerPoint</Application>
  <PresentationFormat>On-screen Show (4:3)</PresentationFormat>
  <Paragraphs>36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Wingdings 2</vt:lpstr>
      <vt:lpstr>Arial</vt:lpstr>
      <vt:lpstr>Wingdings</vt:lpstr>
      <vt:lpstr>Georgia</vt:lpstr>
      <vt:lpstr>Civic</vt:lpstr>
      <vt:lpstr>PowerPoint Presentation</vt:lpstr>
      <vt:lpstr>Parable of the Marriage Feast</vt:lpstr>
      <vt:lpstr>Kingdom of Heaven compared…</vt:lpstr>
      <vt:lpstr>  A Second set of servants sent saying               “everything   is ready”…</vt:lpstr>
      <vt:lpstr>The King is Enraged</vt:lpstr>
      <vt:lpstr>Those invited are called unworthy (v.8)</vt:lpstr>
      <vt:lpstr>A Different Aspect of Rejection (v.11-14)</vt:lpstr>
      <vt:lpstr>Many are called, few are chosen.</vt:lpstr>
    </vt:vector>
  </TitlesOfParts>
  <Company>Church of Christ/New Caney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Parable of the Marriage Feast</dc:title>
  <dc:creator>Charles Willis</dc:creator>
  <cp:lastModifiedBy>Charles Willis</cp:lastModifiedBy>
  <cp:revision>10</cp:revision>
  <dcterms:created xsi:type="dcterms:W3CDTF">2006-02-07T23:48:19Z</dcterms:created>
  <dcterms:modified xsi:type="dcterms:W3CDTF">2024-01-15T23:42:41Z</dcterms:modified>
</cp:coreProperties>
</file>