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sldIdLst>
    <p:sldId id="257" r:id="rId2"/>
    <p:sldId id="256" r:id="rId3"/>
    <p:sldId id="258" r:id="rId4"/>
    <p:sldId id="260" r:id="rId5"/>
    <p:sldId id="261" r:id="rId6"/>
    <p:sldId id="262" r:id="rId7"/>
    <p:sldId id="263" r:id="rId8"/>
    <p:sldId id="264" r:id="rId9"/>
  </p:sldIdLst>
  <p:sldSz cx="9144000" cy="6858000" type="screen4x3"/>
  <p:notesSz cx="6858000" cy="9144000"/>
  <p:embeddedFontLst>
    <p:embeddedFont>
      <p:font typeface="Adobe Garamond Pro" panose="02020502060506020403" pitchFamily="18" charset="0"/>
      <p:regular r:id="rId10"/>
      <p:italic r:id="rId11"/>
    </p:embeddedFont>
    <p:embeddedFont>
      <p:font typeface="Footlight MT Light" panose="0204060206030A020304" pitchFamily="18" charset="0"/>
      <p:regular r:id="rId12"/>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5348"/>
    <a:srgbClr val="AA6456"/>
    <a:srgbClr val="B37568"/>
    <a:srgbClr val="A16F54"/>
    <a:srgbClr val="945F67"/>
    <a:srgbClr val="782B33"/>
    <a:srgbClr val="C697A3"/>
    <a:srgbClr val="D3A9B3"/>
    <a:srgbClr val="7D55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106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EAFF32-E016-47A9-AC88-390E22D26DBC}"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3314609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AFF32-E016-47A9-AC88-390E22D26DBC}"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418112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AFF32-E016-47A9-AC88-390E22D26DBC}"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359516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AFF32-E016-47A9-AC88-390E22D26DBC}"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442286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EAFF32-E016-47A9-AC88-390E22D26DBC}" type="datetimeFigureOut">
              <a:rPr lang="en-US" smtClean="0"/>
              <a:t>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1645701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EAFF32-E016-47A9-AC88-390E22D26DBC}"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79507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EAFF32-E016-47A9-AC88-390E22D26DBC}" type="datetimeFigureOut">
              <a:rPr lang="en-US" smtClean="0"/>
              <a:t>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1483894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EAFF32-E016-47A9-AC88-390E22D26DBC}" type="datetimeFigureOut">
              <a:rPr lang="en-US" smtClean="0"/>
              <a:t>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222490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AFF32-E016-47A9-AC88-390E22D26DBC}" type="datetimeFigureOut">
              <a:rPr lang="en-US" smtClean="0"/>
              <a:t>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277947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EAFF32-E016-47A9-AC88-390E22D26DBC}"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321915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EAFF32-E016-47A9-AC88-390E22D26DBC}" type="datetimeFigureOut">
              <a:rPr lang="en-US" smtClean="0"/>
              <a:t>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10472-3902-4F0A-BFD5-8437547609DD}" type="slidenum">
              <a:rPr lang="en-US" smtClean="0"/>
              <a:t>‹#›</a:t>
            </a:fld>
            <a:endParaRPr lang="en-US"/>
          </a:p>
        </p:txBody>
      </p:sp>
    </p:spTree>
    <p:extLst>
      <p:ext uri="{BB962C8B-B14F-4D97-AF65-F5344CB8AC3E}">
        <p14:creationId xmlns:p14="http://schemas.microsoft.com/office/powerpoint/2010/main" val="3768019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AFF32-E016-47A9-AC88-390E22D26DBC}" type="datetimeFigureOut">
              <a:rPr lang="en-US" smtClean="0"/>
              <a:t>1/9/2024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10472-3902-4F0A-BFD5-8437547609DD}" type="slidenum">
              <a:rPr lang="en-US" smtClean="0"/>
              <a:t>‹#›</a:t>
            </a:fld>
            <a:endParaRPr lang="en-US"/>
          </a:p>
        </p:txBody>
      </p:sp>
    </p:spTree>
    <p:extLst>
      <p:ext uri="{BB962C8B-B14F-4D97-AF65-F5344CB8AC3E}">
        <p14:creationId xmlns:p14="http://schemas.microsoft.com/office/powerpoint/2010/main" val="30784686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182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D833384-E652-40DA-0330-76F7FE8E992B}"/>
              </a:ext>
            </a:extLst>
          </p:cNvPr>
          <p:cNvPicPr>
            <a:picLocks noChangeAspect="1"/>
          </p:cNvPicPr>
          <p:nvPr/>
        </p:nvPicPr>
        <p:blipFill>
          <a:blip r:embed="rId2"/>
          <a:stretch>
            <a:fillRect/>
          </a:stretch>
        </p:blipFill>
        <p:spPr>
          <a:xfrm>
            <a:off x="0" y="0"/>
            <a:ext cx="9143999" cy="6095999"/>
          </a:xfrm>
          <a:prstGeom prst="rect">
            <a:avLst/>
          </a:prstGeom>
        </p:spPr>
      </p:pic>
      <p:sp>
        <p:nvSpPr>
          <p:cNvPr id="7" name="TextBox 6">
            <a:extLst>
              <a:ext uri="{FF2B5EF4-FFF2-40B4-BE49-F238E27FC236}">
                <a16:creationId xmlns:a16="http://schemas.microsoft.com/office/drawing/2014/main" id="{EE0356D4-8BC7-ABC7-251F-9A6E7EB4BD8E}"/>
              </a:ext>
            </a:extLst>
          </p:cNvPr>
          <p:cNvSpPr txBox="1"/>
          <p:nvPr/>
        </p:nvSpPr>
        <p:spPr>
          <a:xfrm>
            <a:off x="0" y="1273324"/>
            <a:ext cx="2999574" cy="3416320"/>
          </a:xfrm>
          <a:prstGeom prst="rect">
            <a:avLst/>
          </a:prstGeom>
          <a:noFill/>
        </p:spPr>
        <p:txBody>
          <a:bodyPr wrap="square" rtlCol="0">
            <a:spAutoFit/>
          </a:bodyPr>
          <a:lstStyle/>
          <a:p>
            <a:pPr algn="ctr"/>
            <a:r>
              <a:rPr lang="en-US" sz="7200" b="1" dirty="0">
                <a:latin typeface="Footlight MT Light" panose="0204060206030A020304" pitchFamily="18" charset="0"/>
              </a:rPr>
              <a:t>More Sorrow For Sin</a:t>
            </a:r>
          </a:p>
        </p:txBody>
      </p:sp>
      <p:sp>
        <p:nvSpPr>
          <p:cNvPr id="8" name="TextBox 7">
            <a:extLst>
              <a:ext uri="{FF2B5EF4-FFF2-40B4-BE49-F238E27FC236}">
                <a16:creationId xmlns:a16="http://schemas.microsoft.com/office/drawing/2014/main" id="{BE9F1A7A-DCBB-1966-D039-3841662B290B}"/>
              </a:ext>
            </a:extLst>
          </p:cNvPr>
          <p:cNvSpPr txBox="1"/>
          <p:nvPr/>
        </p:nvSpPr>
        <p:spPr>
          <a:xfrm>
            <a:off x="0" y="6238430"/>
            <a:ext cx="9144000" cy="461665"/>
          </a:xfrm>
          <a:prstGeom prst="rect">
            <a:avLst/>
          </a:prstGeom>
          <a:noFill/>
        </p:spPr>
        <p:txBody>
          <a:bodyPr wrap="square" rtlCol="0">
            <a:spAutoFit/>
          </a:bodyPr>
          <a:lstStyle/>
          <a:p>
            <a:pPr algn="ctr"/>
            <a:r>
              <a:rPr lang="en-US" sz="2400" i="1" dirty="0">
                <a:solidFill>
                  <a:schemeClr val="bg1"/>
                </a:solidFill>
                <a:latin typeface="Footlight MT Light" panose="0204060206030A020304" pitchFamily="18" charset="0"/>
              </a:rPr>
              <a:t>“For all have sinned and fall short of the glory of God” </a:t>
            </a:r>
            <a:r>
              <a:rPr lang="en-US" sz="2400" dirty="0">
                <a:solidFill>
                  <a:schemeClr val="bg1"/>
                </a:solidFill>
                <a:latin typeface="Footlight MT Light" panose="0204060206030A020304" pitchFamily="18" charset="0"/>
              </a:rPr>
              <a:t>(Romans 3:23)</a:t>
            </a:r>
          </a:p>
        </p:txBody>
      </p:sp>
    </p:spTree>
    <p:extLst>
      <p:ext uri="{BB962C8B-B14F-4D97-AF65-F5344CB8AC3E}">
        <p14:creationId xmlns:p14="http://schemas.microsoft.com/office/powerpoint/2010/main" val="22814773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6B3A5-9A22-D474-0FF0-9222440EB9D5}"/>
              </a:ext>
            </a:extLst>
          </p:cNvPr>
          <p:cNvSpPr txBox="1"/>
          <p:nvPr/>
        </p:nvSpPr>
        <p:spPr>
          <a:xfrm>
            <a:off x="0" y="0"/>
            <a:ext cx="9144000" cy="707886"/>
          </a:xfrm>
          <a:prstGeom prst="rect">
            <a:avLst/>
          </a:prstGeom>
          <a:noFill/>
        </p:spPr>
        <p:txBody>
          <a:bodyPr wrap="square" rtlCol="0">
            <a:spAutoFit/>
          </a:bodyPr>
          <a:lstStyle/>
          <a:p>
            <a:pPr algn="ctr"/>
            <a:r>
              <a:rPr lang="en-US" sz="4000" b="1" dirty="0">
                <a:solidFill>
                  <a:srgbClr val="B85348"/>
                </a:solidFill>
                <a:latin typeface="Footlight MT Light" panose="0204060206030A020304" pitchFamily="18" charset="0"/>
              </a:rPr>
              <a:t>We Need To Mourn Over Sin</a:t>
            </a:r>
          </a:p>
        </p:txBody>
      </p:sp>
      <p:sp>
        <p:nvSpPr>
          <p:cNvPr id="4" name="TextBox 3">
            <a:extLst>
              <a:ext uri="{FF2B5EF4-FFF2-40B4-BE49-F238E27FC236}">
                <a16:creationId xmlns:a16="http://schemas.microsoft.com/office/drawing/2014/main" id="{838CFA71-251B-60E7-1066-51E55CCD8EEC}"/>
              </a:ext>
            </a:extLst>
          </p:cNvPr>
          <p:cNvSpPr txBox="1"/>
          <p:nvPr/>
        </p:nvSpPr>
        <p:spPr>
          <a:xfrm>
            <a:off x="0" y="724969"/>
            <a:ext cx="9144000" cy="5016758"/>
          </a:xfrm>
          <a:prstGeom prst="rect">
            <a:avLst/>
          </a:prstGeom>
          <a:noFill/>
        </p:spPr>
        <p:txBody>
          <a:bodyPr wrap="square" rtlCol="0">
            <a:spAutoFit/>
          </a:bodyPr>
          <a:lstStyle/>
          <a:p>
            <a:pPr algn="ctr"/>
            <a:r>
              <a:rPr lang="en-US" sz="3200" b="1" dirty="0">
                <a:solidFill>
                  <a:schemeClr val="bg1"/>
                </a:solidFill>
                <a:latin typeface="Adobe Garamond Pro" panose="02020502060506020403" pitchFamily="18" charset="0"/>
              </a:rPr>
              <a:t>Psalm 34:18 broken hearted, crushed (38:3-4; 18)</a:t>
            </a:r>
          </a:p>
          <a:p>
            <a:pPr algn="ctr"/>
            <a:r>
              <a:rPr lang="en-US" sz="3200" b="1" dirty="0">
                <a:solidFill>
                  <a:schemeClr val="bg1"/>
                </a:solidFill>
                <a:latin typeface="Adobe Garamond Pro" panose="02020502060506020403" pitchFamily="18" charset="0"/>
              </a:rPr>
              <a:t>Psalm 6:6 - tears</a:t>
            </a:r>
          </a:p>
          <a:p>
            <a:pPr algn="ctr"/>
            <a:r>
              <a:rPr lang="en-US" sz="3200" b="1" dirty="0">
                <a:solidFill>
                  <a:schemeClr val="bg1"/>
                </a:solidFill>
                <a:latin typeface="Adobe Garamond Pro" panose="02020502060506020403" pitchFamily="18" charset="0"/>
              </a:rPr>
              <a:t>2 Chronicles 34:19ff - tore clothes, tender heart</a:t>
            </a:r>
          </a:p>
          <a:p>
            <a:pPr algn="ctr"/>
            <a:r>
              <a:rPr lang="en-US" sz="3200" b="1" dirty="0">
                <a:solidFill>
                  <a:schemeClr val="bg1"/>
                </a:solidFill>
                <a:latin typeface="Adobe Garamond Pro" panose="02020502060506020403" pitchFamily="18" charset="0"/>
              </a:rPr>
              <a:t>Jonah 3:5, 10 - fasting and sackcloth</a:t>
            </a:r>
          </a:p>
          <a:p>
            <a:pPr algn="ctr"/>
            <a:r>
              <a:rPr lang="en-US" sz="3200" b="1" dirty="0">
                <a:solidFill>
                  <a:schemeClr val="bg1"/>
                </a:solidFill>
                <a:latin typeface="Adobe Garamond Pro" panose="02020502060506020403" pitchFamily="18" charset="0"/>
              </a:rPr>
              <a:t>Matthew 26:75 - wept bitterly</a:t>
            </a:r>
          </a:p>
          <a:p>
            <a:pPr algn="ctr"/>
            <a:r>
              <a:rPr lang="en-US" sz="3200" b="1" dirty="0">
                <a:solidFill>
                  <a:schemeClr val="bg1"/>
                </a:solidFill>
                <a:latin typeface="Adobe Garamond Pro" panose="02020502060506020403" pitchFamily="18" charset="0"/>
              </a:rPr>
              <a:t>Luke 18:13 - beat his breast</a:t>
            </a:r>
          </a:p>
          <a:p>
            <a:pPr algn="ctr"/>
            <a:endParaRPr lang="en-US" sz="3200" b="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James 4:9 </a:t>
            </a:r>
            <a:r>
              <a:rPr lang="en-US" sz="3200" b="1" i="1" dirty="0">
                <a:solidFill>
                  <a:schemeClr val="bg1"/>
                </a:solidFill>
                <a:latin typeface="Adobe Garamond Pro" panose="02020502060506020403" pitchFamily="18" charset="0"/>
              </a:rPr>
              <a:t>“be miserable, mourn, and weep”</a:t>
            </a:r>
          </a:p>
          <a:p>
            <a:pPr algn="ctr"/>
            <a:r>
              <a:rPr lang="en-US" sz="3200" b="1" dirty="0">
                <a:solidFill>
                  <a:schemeClr val="bg1"/>
                </a:solidFill>
                <a:latin typeface="Adobe Garamond Pro" panose="02020502060506020403" pitchFamily="18" charset="0"/>
              </a:rPr>
              <a:t>Romans 12:9 </a:t>
            </a:r>
            <a:r>
              <a:rPr lang="en-US" sz="3200" b="1" i="1" dirty="0">
                <a:solidFill>
                  <a:schemeClr val="bg1"/>
                </a:solidFill>
                <a:latin typeface="Adobe Garamond Pro" panose="02020502060506020403" pitchFamily="18" charset="0"/>
              </a:rPr>
              <a:t>“abhor what is evil”</a:t>
            </a:r>
          </a:p>
          <a:p>
            <a:pPr algn="ctr"/>
            <a:endParaRPr lang="en-US" sz="3200" b="1" dirty="0">
              <a:solidFill>
                <a:schemeClr val="bg1"/>
              </a:solidFill>
              <a:latin typeface="Footlight MT Light" panose="0204060206030A020304" pitchFamily="18" charset="0"/>
            </a:endParaRPr>
          </a:p>
        </p:txBody>
      </p:sp>
    </p:spTree>
    <p:extLst>
      <p:ext uri="{BB962C8B-B14F-4D97-AF65-F5344CB8AC3E}">
        <p14:creationId xmlns:p14="http://schemas.microsoft.com/office/powerpoint/2010/main" val="27576238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fade">
                                      <p:cBhvr>
                                        <p:cTn id="3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6B3A5-9A22-D474-0FF0-9222440EB9D5}"/>
              </a:ext>
            </a:extLst>
          </p:cNvPr>
          <p:cNvSpPr txBox="1"/>
          <p:nvPr/>
        </p:nvSpPr>
        <p:spPr>
          <a:xfrm>
            <a:off x="0" y="0"/>
            <a:ext cx="9144000" cy="707886"/>
          </a:xfrm>
          <a:prstGeom prst="rect">
            <a:avLst/>
          </a:prstGeom>
          <a:noFill/>
        </p:spPr>
        <p:txBody>
          <a:bodyPr wrap="square" rtlCol="0">
            <a:spAutoFit/>
          </a:bodyPr>
          <a:lstStyle/>
          <a:p>
            <a:pPr algn="ctr"/>
            <a:r>
              <a:rPr lang="en-US" sz="4000" b="1" dirty="0">
                <a:solidFill>
                  <a:srgbClr val="B85348"/>
                </a:solidFill>
                <a:latin typeface="Footlight MT Light" panose="0204060206030A020304" pitchFamily="18" charset="0"/>
              </a:rPr>
              <a:t>Mourning Over Sin Leads To Action</a:t>
            </a:r>
          </a:p>
        </p:txBody>
      </p:sp>
      <p:sp>
        <p:nvSpPr>
          <p:cNvPr id="4" name="TextBox 3">
            <a:extLst>
              <a:ext uri="{FF2B5EF4-FFF2-40B4-BE49-F238E27FC236}">
                <a16:creationId xmlns:a16="http://schemas.microsoft.com/office/drawing/2014/main" id="{838CFA71-251B-60E7-1066-51E55CCD8EEC}"/>
              </a:ext>
            </a:extLst>
          </p:cNvPr>
          <p:cNvSpPr txBox="1"/>
          <p:nvPr/>
        </p:nvSpPr>
        <p:spPr>
          <a:xfrm>
            <a:off x="0" y="724969"/>
            <a:ext cx="9144000" cy="6494085"/>
          </a:xfrm>
          <a:prstGeom prst="rect">
            <a:avLst/>
          </a:prstGeom>
          <a:noFill/>
        </p:spPr>
        <p:txBody>
          <a:bodyPr wrap="square" rtlCol="0">
            <a:spAutoFit/>
          </a:bodyPr>
          <a:lstStyle/>
          <a:p>
            <a:pPr algn="ctr"/>
            <a:r>
              <a:rPr lang="en-US" sz="3200" b="1" dirty="0">
                <a:solidFill>
                  <a:schemeClr val="bg1"/>
                </a:solidFill>
                <a:latin typeface="Adobe Garamond Pro" panose="02020502060506020403" pitchFamily="18" charset="0"/>
              </a:rPr>
              <a:t>2 Corinthians 7:8-11</a:t>
            </a:r>
          </a:p>
          <a:p>
            <a:pPr algn="ctr"/>
            <a:r>
              <a:rPr lang="en-US" sz="3200" b="1" dirty="0">
                <a:solidFill>
                  <a:schemeClr val="bg1"/>
                </a:solidFill>
                <a:latin typeface="Adobe Garamond Pro" panose="02020502060506020403" pitchFamily="18" charset="0"/>
              </a:rPr>
              <a:t>Sorrowful </a:t>
            </a:r>
            <a:r>
              <a:rPr lang="en-US" sz="3200" b="1" i="1" dirty="0">
                <a:solidFill>
                  <a:schemeClr val="bg1"/>
                </a:solidFill>
                <a:latin typeface="Adobe Garamond Pro" panose="02020502060506020403" pitchFamily="18" charset="0"/>
              </a:rPr>
              <a:t>“to the point of repentance”</a:t>
            </a:r>
          </a:p>
          <a:p>
            <a:pPr algn="ctr"/>
            <a:endParaRPr lang="en-US" sz="3200" b="1" i="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PRODUCED:</a:t>
            </a:r>
          </a:p>
          <a:p>
            <a:pPr algn="ctr"/>
            <a:r>
              <a:rPr lang="en-US" sz="3200" b="1" dirty="0">
                <a:solidFill>
                  <a:schemeClr val="bg1"/>
                </a:solidFill>
                <a:latin typeface="Adobe Garamond Pro" panose="02020502060506020403" pitchFamily="18" charset="0"/>
              </a:rPr>
              <a:t>Earnestness</a:t>
            </a:r>
          </a:p>
          <a:p>
            <a:pPr algn="ctr"/>
            <a:r>
              <a:rPr lang="en-US" sz="3200" b="1" dirty="0">
                <a:solidFill>
                  <a:schemeClr val="bg1"/>
                </a:solidFill>
                <a:latin typeface="Adobe Garamond Pro" panose="02020502060506020403" pitchFamily="18" charset="0"/>
              </a:rPr>
              <a:t>Vindication</a:t>
            </a:r>
          </a:p>
          <a:p>
            <a:pPr algn="ctr"/>
            <a:r>
              <a:rPr lang="en-US" sz="3200" b="1" dirty="0">
                <a:solidFill>
                  <a:schemeClr val="bg1"/>
                </a:solidFill>
                <a:latin typeface="Adobe Garamond Pro" panose="02020502060506020403" pitchFamily="18" charset="0"/>
              </a:rPr>
              <a:t>Indignation</a:t>
            </a:r>
          </a:p>
          <a:p>
            <a:pPr algn="ctr"/>
            <a:r>
              <a:rPr lang="en-US" sz="3200" b="1" dirty="0">
                <a:solidFill>
                  <a:schemeClr val="bg1"/>
                </a:solidFill>
                <a:latin typeface="Adobe Garamond Pro" panose="02020502060506020403" pitchFamily="18" charset="0"/>
              </a:rPr>
              <a:t>Fear</a:t>
            </a:r>
          </a:p>
          <a:p>
            <a:pPr algn="ctr"/>
            <a:r>
              <a:rPr lang="en-US" sz="3200" b="1" dirty="0">
                <a:solidFill>
                  <a:schemeClr val="bg1"/>
                </a:solidFill>
                <a:latin typeface="Adobe Garamond Pro" panose="02020502060506020403" pitchFamily="18" charset="0"/>
              </a:rPr>
              <a:t>Zeal </a:t>
            </a:r>
          </a:p>
          <a:p>
            <a:pPr algn="ctr"/>
            <a:r>
              <a:rPr lang="en-US" sz="3200" b="1" dirty="0">
                <a:solidFill>
                  <a:schemeClr val="bg1"/>
                </a:solidFill>
                <a:latin typeface="Adobe Garamond Pro" panose="02020502060506020403" pitchFamily="18" charset="0"/>
              </a:rPr>
              <a:t>Avenging of Wrong</a:t>
            </a:r>
          </a:p>
          <a:p>
            <a:pPr algn="ctr"/>
            <a:endParaRPr lang="en-US" sz="3200" b="1" i="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Joel 2:12-13</a:t>
            </a:r>
          </a:p>
          <a:p>
            <a:pPr algn="ctr"/>
            <a:endParaRPr lang="en-US" sz="3200" b="1" dirty="0">
              <a:solidFill>
                <a:schemeClr val="bg1"/>
              </a:solidFill>
              <a:latin typeface="Footlight MT Light" panose="0204060206030A020304" pitchFamily="18" charset="0"/>
            </a:endParaRPr>
          </a:p>
        </p:txBody>
      </p:sp>
    </p:spTree>
    <p:extLst>
      <p:ext uri="{BB962C8B-B14F-4D97-AF65-F5344CB8AC3E}">
        <p14:creationId xmlns:p14="http://schemas.microsoft.com/office/powerpoint/2010/main" val="23482425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500"/>
                                        <p:tgtEl>
                                          <p:spTgt spid="4">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500"/>
                                        <p:tgtEl>
                                          <p:spTgt spid="4">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500"/>
                                        <p:tgtEl>
                                          <p:spTgt spid="4">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Effect transition="in" filter="fade">
                                      <p:cBhvr>
                                        <p:cTn id="40" dur="500"/>
                                        <p:tgtEl>
                                          <p:spTgt spid="4">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
                                            <p:txEl>
                                              <p:pRg st="9" end="9"/>
                                            </p:txEl>
                                          </p:spTgt>
                                        </p:tgtEl>
                                        <p:attrNameLst>
                                          <p:attrName>style.visibility</p:attrName>
                                        </p:attrNameLst>
                                      </p:cBhvr>
                                      <p:to>
                                        <p:strVal val="visible"/>
                                      </p:to>
                                    </p:set>
                                    <p:animEffect transition="in" filter="fade">
                                      <p:cBhvr>
                                        <p:cTn id="45" dur="500"/>
                                        <p:tgtEl>
                                          <p:spTgt spid="4">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4">
                                            <p:txEl>
                                              <p:pRg st="11" end="11"/>
                                            </p:txEl>
                                          </p:spTgt>
                                        </p:tgtEl>
                                        <p:attrNameLst>
                                          <p:attrName>style.visibility</p:attrName>
                                        </p:attrNameLst>
                                      </p:cBhvr>
                                      <p:to>
                                        <p:strVal val="visible"/>
                                      </p:to>
                                    </p:set>
                                    <p:animEffect transition="in" filter="fade">
                                      <p:cBhvr>
                                        <p:cTn id="50"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6B3A5-9A22-D474-0FF0-9222440EB9D5}"/>
              </a:ext>
            </a:extLst>
          </p:cNvPr>
          <p:cNvSpPr txBox="1"/>
          <p:nvPr/>
        </p:nvSpPr>
        <p:spPr>
          <a:xfrm>
            <a:off x="0" y="0"/>
            <a:ext cx="9144000" cy="707886"/>
          </a:xfrm>
          <a:prstGeom prst="rect">
            <a:avLst/>
          </a:prstGeom>
          <a:noFill/>
        </p:spPr>
        <p:txBody>
          <a:bodyPr wrap="square" rtlCol="0">
            <a:spAutoFit/>
          </a:bodyPr>
          <a:lstStyle/>
          <a:p>
            <a:pPr algn="ctr"/>
            <a:r>
              <a:rPr lang="en-US" sz="4000" b="1" dirty="0">
                <a:solidFill>
                  <a:srgbClr val="B85348"/>
                </a:solidFill>
                <a:latin typeface="Footlight MT Light" panose="0204060206030A020304" pitchFamily="18" charset="0"/>
              </a:rPr>
              <a:t>We Need To Mourn Over Others Sin</a:t>
            </a:r>
          </a:p>
        </p:txBody>
      </p:sp>
      <p:sp>
        <p:nvSpPr>
          <p:cNvPr id="4" name="TextBox 3">
            <a:extLst>
              <a:ext uri="{FF2B5EF4-FFF2-40B4-BE49-F238E27FC236}">
                <a16:creationId xmlns:a16="http://schemas.microsoft.com/office/drawing/2014/main" id="{838CFA71-251B-60E7-1066-51E55CCD8EEC}"/>
              </a:ext>
            </a:extLst>
          </p:cNvPr>
          <p:cNvSpPr txBox="1"/>
          <p:nvPr/>
        </p:nvSpPr>
        <p:spPr>
          <a:xfrm>
            <a:off x="0" y="724969"/>
            <a:ext cx="9144000" cy="2062103"/>
          </a:xfrm>
          <a:prstGeom prst="rect">
            <a:avLst/>
          </a:prstGeom>
          <a:noFill/>
        </p:spPr>
        <p:txBody>
          <a:bodyPr wrap="square" rtlCol="0">
            <a:spAutoFit/>
          </a:bodyPr>
          <a:lstStyle/>
          <a:p>
            <a:pPr algn="ctr"/>
            <a:r>
              <a:rPr lang="en-US" sz="3200" b="1" dirty="0">
                <a:solidFill>
                  <a:schemeClr val="bg1"/>
                </a:solidFill>
                <a:latin typeface="Adobe Garamond Pro" panose="02020502060506020403" pitchFamily="18" charset="0"/>
              </a:rPr>
              <a:t>Romans 9:2</a:t>
            </a:r>
          </a:p>
          <a:p>
            <a:pPr algn="ctr"/>
            <a:r>
              <a:rPr lang="en-US" sz="3200" b="1" dirty="0">
                <a:solidFill>
                  <a:schemeClr val="bg1"/>
                </a:solidFill>
                <a:latin typeface="Adobe Garamond Pro" panose="02020502060506020403" pitchFamily="18" charset="0"/>
              </a:rPr>
              <a:t>Daniel 9:3-9</a:t>
            </a:r>
          </a:p>
          <a:p>
            <a:pPr algn="ctr"/>
            <a:r>
              <a:rPr lang="en-US" sz="3200" b="1" dirty="0">
                <a:solidFill>
                  <a:schemeClr val="bg1"/>
                </a:solidFill>
                <a:latin typeface="Adobe Garamond Pro" panose="02020502060506020403" pitchFamily="18" charset="0"/>
              </a:rPr>
              <a:t>Ezra 10:6</a:t>
            </a:r>
          </a:p>
          <a:p>
            <a:pPr algn="ctr"/>
            <a:r>
              <a:rPr lang="en-US" sz="3200" b="1" dirty="0">
                <a:solidFill>
                  <a:schemeClr val="bg1"/>
                </a:solidFill>
                <a:latin typeface="Adobe Garamond Pro" panose="02020502060506020403" pitchFamily="18" charset="0"/>
              </a:rPr>
              <a:t>1 Corinthians 5:2</a:t>
            </a:r>
          </a:p>
        </p:txBody>
      </p:sp>
    </p:spTree>
    <p:extLst>
      <p:ext uri="{BB962C8B-B14F-4D97-AF65-F5344CB8AC3E}">
        <p14:creationId xmlns:p14="http://schemas.microsoft.com/office/powerpoint/2010/main" val="7253184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6B3A5-9A22-D474-0FF0-9222440EB9D5}"/>
              </a:ext>
            </a:extLst>
          </p:cNvPr>
          <p:cNvSpPr txBox="1"/>
          <p:nvPr/>
        </p:nvSpPr>
        <p:spPr>
          <a:xfrm>
            <a:off x="0" y="0"/>
            <a:ext cx="9144000" cy="707886"/>
          </a:xfrm>
          <a:prstGeom prst="rect">
            <a:avLst/>
          </a:prstGeom>
          <a:noFill/>
        </p:spPr>
        <p:txBody>
          <a:bodyPr wrap="square" rtlCol="0">
            <a:spAutoFit/>
          </a:bodyPr>
          <a:lstStyle/>
          <a:p>
            <a:pPr algn="ctr"/>
            <a:r>
              <a:rPr lang="en-US" sz="4000" b="1" dirty="0">
                <a:solidFill>
                  <a:srgbClr val="B85348"/>
                </a:solidFill>
                <a:latin typeface="Footlight MT Light" panose="0204060206030A020304" pitchFamily="18" charset="0"/>
              </a:rPr>
              <a:t>Those With No Sorrow Over Sin</a:t>
            </a:r>
          </a:p>
        </p:txBody>
      </p:sp>
      <p:sp>
        <p:nvSpPr>
          <p:cNvPr id="4" name="TextBox 3">
            <a:extLst>
              <a:ext uri="{FF2B5EF4-FFF2-40B4-BE49-F238E27FC236}">
                <a16:creationId xmlns:a16="http://schemas.microsoft.com/office/drawing/2014/main" id="{838CFA71-251B-60E7-1066-51E55CCD8EEC}"/>
              </a:ext>
            </a:extLst>
          </p:cNvPr>
          <p:cNvSpPr txBox="1"/>
          <p:nvPr/>
        </p:nvSpPr>
        <p:spPr>
          <a:xfrm>
            <a:off x="0" y="724969"/>
            <a:ext cx="9144000" cy="4524315"/>
          </a:xfrm>
          <a:prstGeom prst="rect">
            <a:avLst/>
          </a:prstGeom>
          <a:noFill/>
        </p:spPr>
        <p:txBody>
          <a:bodyPr wrap="square" rtlCol="0">
            <a:spAutoFit/>
          </a:bodyPr>
          <a:lstStyle/>
          <a:p>
            <a:pPr algn="ctr"/>
            <a:r>
              <a:rPr lang="en-US" sz="3200" b="1" dirty="0">
                <a:solidFill>
                  <a:schemeClr val="bg1"/>
                </a:solidFill>
                <a:latin typeface="Adobe Garamond Pro" panose="02020502060506020403" pitchFamily="18" charset="0"/>
              </a:rPr>
              <a:t>Jeremiah 5:3</a:t>
            </a:r>
          </a:p>
          <a:p>
            <a:pPr algn="ctr"/>
            <a:r>
              <a:rPr lang="en-US" sz="3200" b="1" dirty="0">
                <a:solidFill>
                  <a:schemeClr val="bg1"/>
                </a:solidFill>
                <a:latin typeface="Adobe Garamond Pro" panose="02020502060506020403" pitchFamily="18" charset="0"/>
              </a:rPr>
              <a:t>Jeremiah 6:15</a:t>
            </a:r>
          </a:p>
          <a:p>
            <a:pPr algn="ctr"/>
            <a:r>
              <a:rPr lang="en-US" sz="3200" b="1" dirty="0">
                <a:solidFill>
                  <a:schemeClr val="bg1"/>
                </a:solidFill>
                <a:latin typeface="Adobe Garamond Pro" panose="02020502060506020403" pitchFamily="18" charset="0"/>
              </a:rPr>
              <a:t>Jeremiah 8:12</a:t>
            </a:r>
          </a:p>
          <a:p>
            <a:pPr algn="ctr"/>
            <a:r>
              <a:rPr lang="en-US" sz="3200" b="1" dirty="0">
                <a:solidFill>
                  <a:schemeClr val="bg1"/>
                </a:solidFill>
                <a:latin typeface="Adobe Garamond Pro" panose="02020502060506020403" pitchFamily="18" charset="0"/>
              </a:rPr>
              <a:t>Isaiah 22:12-14</a:t>
            </a:r>
          </a:p>
          <a:p>
            <a:pPr algn="ctr"/>
            <a:endParaRPr lang="en-US" sz="3200" b="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Hebrews 3:13 </a:t>
            </a:r>
            <a:r>
              <a:rPr lang="en-US" sz="3200" b="1" i="1" dirty="0">
                <a:solidFill>
                  <a:schemeClr val="bg1"/>
                </a:solidFill>
                <a:latin typeface="Adobe Garamond Pro" panose="02020502060506020403" pitchFamily="18" charset="0"/>
              </a:rPr>
              <a:t>“hardened by the deceitfulness of sin”</a:t>
            </a:r>
          </a:p>
          <a:p>
            <a:pPr algn="ctr"/>
            <a:endParaRPr lang="en-US" sz="3200" b="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1 Corinthians 13:6 love </a:t>
            </a:r>
            <a:r>
              <a:rPr lang="en-US" sz="3200" b="1" i="1" dirty="0">
                <a:solidFill>
                  <a:schemeClr val="bg1"/>
                </a:solidFill>
                <a:latin typeface="Adobe Garamond Pro" panose="02020502060506020403" pitchFamily="18" charset="0"/>
              </a:rPr>
              <a:t>“does not rejoice in unrighteousness”</a:t>
            </a:r>
          </a:p>
        </p:txBody>
      </p:sp>
    </p:spTree>
    <p:extLst>
      <p:ext uri="{BB962C8B-B14F-4D97-AF65-F5344CB8AC3E}">
        <p14:creationId xmlns:p14="http://schemas.microsoft.com/office/powerpoint/2010/main" val="13743474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fade">
                                      <p:cBhvr>
                                        <p:cTn id="3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6B3A5-9A22-D474-0FF0-9222440EB9D5}"/>
              </a:ext>
            </a:extLst>
          </p:cNvPr>
          <p:cNvSpPr txBox="1"/>
          <p:nvPr/>
        </p:nvSpPr>
        <p:spPr>
          <a:xfrm>
            <a:off x="0" y="0"/>
            <a:ext cx="9144000" cy="707886"/>
          </a:xfrm>
          <a:prstGeom prst="rect">
            <a:avLst/>
          </a:prstGeom>
          <a:noFill/>
        </p:spPr>
        <p:txBody>
          <a:bodyPr wrap="square" rtlCol="0">
            <a:spAutoFit/>
          </a:bodyPr>
          <a:lstStyle/>
          <a:p>
            <a:pPr algn="ctr"/>
            <a:r>
              <a:rPr lang="en-US" sz="4000" b="1" dirty="0">
                <a:solidFill>
                  <a:srgbClr val="AA6456"/>
                </a:solidFill>
                <a:latin typeface="Footlight MT Light" panose="0204060206030A020304" pitchFamily="18" charset="0"/>
              </a:rPr>
              <a:t>The Mourner Will Be Comforted</a:t>
            </a:r>
          </a:p>
        </p:txBody>
      </p:sp>
      <p:sp>
        <p:nvSpPr>
          <p:cNvPr id="4" name="TextBox 3">
            <a:extLst>
              <a:ext uri="{FF2B5EF4-FFF2-40B4-BE49-F238E27FC236}">
                <a16:creationId xmlns:a16="http://schemas.microsoft.com/office/drawing/2014/main" id="{838CFA71-251B-60E7-1066-51E55CCD8EEC}"/>
              </a:ext>
            </a:extLst>
          </p:cNvPr>
          <p:cNvSpPr txBox="1"/>
          <p:nvPr/>
        </p:nvSpPr>
        <p:spPr>
          <a:xfrm>
            <a:off x="0" y="724969"/>
            <a:ext cx="9144000" cy="5016758"/>
          </a:xfrm>
          <a:prstGeom prst="rect">
            <a:avLst/>
          </a:prstGeom>
          <a:noFill/>
        </p:spPr>
        <p:txBody>
          <a:bodyPr wrap="square" rtlCol="0">
            <a:spAutoFit/>
          </a:bodyPr>
          <a:lstStyle/>
          <a:p>
            <a:pPr algn="ctr"/>
            <a:r>
              <a:rPr lang="en-US" sz="3200" b="1" dirty="0">
                <a:solidFill>
                  <a:schemeClr val="bg1"/>
                </a:solidFill>
                <a:latin typeface="Adobe Garamond Pro" panose="02020502060506020403" pitchFamily="18" charset="0"/>
              </a:rPr>
              <a:t>Jeremiah 31:13 </a:t>
            </a:r>
            <a:r>
              <a:rPr lang="en-US" sz="3200" b="1" i="1" dirty="0">
                <a:solidFill>
                  <a:schemeClr val="bg1"/>
                </a:solidFill>
                <a:latin typeface="Adobe Garamond Pro" panose="02020502060506020403" pitchFamily="18" charset="0"/>
              </a:rPr>
              <a:t>“I will turn their mourning to joy and will comfort them and give them joy for their sorrow”</a:t>
            </a:r>
          </a:p>
          <a:p>
            <a:pPr algn="ctr"/>
            <a:endParaRPr lang="en-US" sz="3200" b="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Matthew 5:4 </a:t>
            </a:r>
            <a:r>
              <a:rPr lang="en-US" sz="3200" b="1" i="1" dirty="0">
                <a:solidFill>
                  <a:schemeClr val="bg1"/>
                </a:solidFill>
                <a:latin typeface="Adobe Garamond Pro" panose="02020502060506020403" pitchFamily="18" charset="0"/>
              </a:rPr>
              <a:t>“Blessed are those who mourn,             for they shall be comforted”</a:t>
            </a:r>
          </a:p>
          <a:p>
            <a:pPr algn="ctr"/>
            <a:endParaRPr lang="en-US" sz="3200" b="1" i="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1 John 1:8-9 </a:t>
            </a:r>
            <a:r>
              <a:rPr lang="en-US" sz="3200" b="1" i="1" dirty="0">
                <a:solidFill>
                  <a:schemeClr val="bg1"/>
                </a:solidFill>
                <a:latin typeface="Adobe Garamond Pro" panose="02020502060506020403" pitchFamily="18" charset="0"/>
              </a:rPr>
              <a:t>“</a:t>
            </a:r>
            <a:r>
              <a:rPr lang="en-US" sz="3200" i="1" dirty="0">
                <a:solidFill>
                  <a:schemeClr val="bg1"/>
                </a:solidFill>
                <a:latin typeface="Adobe Garamond Pro" panose="02020502060506020403" pitchFamily="18" charset="0"/>
              </a:rPr>
              <a:t>If we say that we have no sin, we are deceiving ourselves and the truth is not in us. If we confess our sins, He is faithful and righteous to forgive us our sins and to cleanse us from all unrighteousness.”</a:t>
            </a:r>
            <a:endParaRPr lang="en-US" sz="3200" b="1" i="1" dirty="0">
              <a:solidFill>
                <a:schemeClr val="bg1"/>
              </a:solidFill>
              <a:latin typeface="Adobe Garamond Pro" panose="02020502060506020403" pitchFamily="18" charset="0"/>
            </a:endParaRPr>
          </a:p>
        </p:txBody>
      </p:sp>
    </p:spTree>
    <p:extLst>
      <p:ext uri="{BB962C8B-B14F-4D97-AF65-F5344CB8AC3E}">
        <p14:creationId xmlns:p14="http://schemas.microsoft.com/office/powerpoint/2010/main" val="19490959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66B3A5-9A22-D474-0FF0-9222440EB9D5}"/>
              </a:ext>
            </a:extLst>
          </p:cNvPr>
          <p:cNvSpPr txBox="1"/>
          <p:nvPr/>
        </p:nvSpPr>
        <p:spPr>
          <a:xfrm>
            <a:off x="0" y="0"/>
            <a:ext cx="9144000" cy="523220"/>
          </a:xfrm>
          <a:prstGeom prst="rect">
            <a:avLst/>
          </a:prstGeom>
          <a:noFill/>
        </p:spPr>
        <p:txBody>
          <a:bodyPr wrap="square" rtlCol="0">
            <a:spAutoFit/>
          </a:bodyPr>
          <a:lstStyle/>
          <a:p>
            <a:pPr algn="ctr"/>
            <a:r>
              <a:rPr lang="en-US" sz="2800" b="1" dirty="0">
                <a:solidFill>
                  <a:srgbClr val="B85348"/>
                </a:solidFill>
                <a:latin typeface="Footlight MT Light" panose="0204060206030A020304" pitchFamily="18" charset="0"/>
              </a:rPr>
              <a:t>CONCLUSION</a:t>
            </a:r>
          </a:p>
        </p:txBody>
      </p:sp>
      <p:sp>
        <p:nvSpPr>
          <p:cNvPr id="4" name="TextBox 3">
            <a:extLst>
              <a:ext uri="{FF2B5EF4-FFF2-40B4-BE49-F238E27FC236}">
                <a16:creationId xmlns:a16="http://schemas.microsoft.com/office/drawing/2014/main" id="{838CFA71-251B-60E7-1066-51E55CCD8EEC}"/>
              </a:ext>
            </a:extLst>
          </p:cNvPr>
          <p:cNvSpPr txBox="1"/>
          <p:nvPr/>
        </p:nvSpPr>
        <p:spPr>
          <a:xfrm>
            <a:off x="0" y="724969"/>
            <a:ext cx="9144000" cy="3539430"/>
          </a:xfrm>
          <a:prstGeom prst="rect">
            <a:avLst/>
          </a:prstGeom>
          <a:noFill/>
        </p:spPr>
        <p:txBody>
          <a:bodyPr wrap="square" rtlCol="0">
            <a:spAutoFit/>
          </a:bodyPr>
          <a:lstStyle/>
          <a:p>
            <a:pPr algn="ctr"/>
            <a:r>
              <a:rPr lang="en-US" sz="3200" b="1" dirty="0">
                <a:solidFill>
                  <a:schemeClr val="bg1"/>
                </a:solidFill>
                <a:latin typeface="Adobe Garamond Pro" panose="02020502060506020403" pitchFamily="18" charset="0"/>
              </a:rPr>
              <a:t>Isaiah 66:2 </a:t>
            </a:r>
          </a:p>
          <a:p>
            <a:pPr algn="ctr"/>
            <a:r>
              <a:rPr lang="en-US" sz="3200" b="1" i="1" dirty="0">
                <a:solidFill>
                  <a:schemeClr val="bg1"/>
                </a:solidFill>
                <a:latin typeface="Adobe Garamond Pro" panose="02020502060506020403" pitchFamily="18" charset="0"/>
              </a:rPr>
              <a:t>“to this one I will look, to him who is humble and contrite of spirit, and who trembles at My word”</a:t>
            </a:r>
          </a:p>
          <a:p>
            <a:pPr algn="ctr"/>
            <a:endParaRPr lang="en-US" sz="3200" b="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Where is YOUR heart?</a:t>
            </a:r>
          </a:p>
          <a:p>
            <a:pPr algn="ctr"/>
            <a:endParaRPr lang="en-US" sz="3200" b="1" dirty="0">
              <a:solidFill>
                <a:schemeClr val="bg1"/>
              </a:solidFill>
              <a:latin typeface="Adobe Garamond Pro" panose="02020502060506020403" pitchFamily="18" charset="0"/>
            </a:endParaRPr>
          </a:p>
          <a:p>
            <a:pPr algn="ctr"/>
            <a:r>
              <a:rPr lang="en-US" sz="3200" b="1" dirty="0">
                <a:solidFill>
                  <a:schemeClr val="bg1"/>
                </a:solidFill>
                <a:latin typeface="Adobe Garamond Pro" panose="02020502060506020403" pitchFamily="18" charset="0"/>
              </a:rPr>
              <a:t>Do YOU sorrow over sin?</a:t>
            </a:r>
          </a:p>
        </p:txBody>
      </p:sp>
      <p:sp>
        <p:nvSpPr>
          <p:cNvPr id="2" name="TextBox 1">
            <a:extLst>
              <a:ext uri="{FF2B5EF4-FFF2-40B4-BE49-F238E27FC236}">
                <a16:creationId xmlns:a16="http://schemas.microsoft.com/office/drawing/2014/main" id="{2D48FB57-E394-5B13-7DED-168EB265800F}"/>
              </a:ext>
            </a:extLst>
          </p:cNvPr>
          <p:cNvSpPr txBox="1"/>
          <p:nvPr/>
        </p:nvSpPr>
        <p:spPr>
          <a:xfrm>
            <a:off x="0" y="4563453"/>
            <a:ext cx="9144000" cy="1754326"/>
          </a:xfrm>
          <a:prstGeom prst="rect">
            <a:avLst/>
          </a:prstGeom>
          <a:noFill/>
        </p:spPr>
        <p:txBody>
          <a:bodyPr wrap="square" rtlCol="0">
            <a:spAutoFit/>
          </a:bodyPr>
          <a:lstStyle/>
          <a:p>
            <a:pPr algn="ctr"/>
            <a:r>
              <a:rPr lang="en-US" sz="3600" dirty="0">
                <a:solidFill>
                  <a:schemeClr val="bg1"/>
                </a:solidFill>
                <a:latin typeface="Adobe Garamond Pro" panose="02020502060506020403" pitchFamily="18" charset="0"/>
              </a:rPr>
              <a:t>2 Corinthians 7:10 says Godly sorrow </a:t>
            </a:r>
            <a:endParaRPr lang="en-US" sz="3600" i="1" dirty="0">
              <a:solidFill>
                <a:schemeClr val="bg1"/>
              </a:solidFill>
              <a:latin typeface="Adobe Garamond Pro" panose="02020502060506020403" pitchFamily="18" charset="0"/>
            </a:endParaRPr>
          </a:p>
          <a:p>
            <a:pPr algn="ctr"/>
            <a:r>
              <a:rPr lang="en-US" sz="3600" i="1" dirty="0">
                <a:solidFill>
                  <a:schemeClr val="bg1"/>
                </a:solidFill>
                <a:latin typeface="Adobe Garamond Pro" panose="02020502060506020403" pitchFamily="18" charset="0"/>
              </a:rPr>
              <a:t>“produces a repentance without regret, </a:t>
            </a:r>
          </a:p>
          <a:p>
            <a:pPr algn="ctr"/>
            <a:r>
              <a:rPr lang="en-US" sz="3600" i="1" dirty="0">
                <a:solidFill>
                  <a:schemeClr val="bg1"/>
                </a:solidFill>
                <a:latin typeface="Adobe Garamond Pro" panose="02020502060506020403" pitchFamily="18" charset="0"/>
              </a:rPr>
              <a:t>leading to salvation”</a:t>
            </a:r>
          </a:p>
        </p:txBody>
      </p:sp>
    </p:spTree>
    <p:extLst>
      <p:ext uri="{BB962C8B-B14F-4D97-AF65-F5344CB8AC3E}">
        <p14:creationId xmlns:p14="http://schemas.microsoft.com/office/powerpoint/2010/main" val="370534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fade">
                                      <p:cBhvr>
                                        <p:cTn id="12" dur="500"/>
                                        <p:tgtEl>
                                          <p:spTgt spid="4">
                                            <p:txEl>
                                              <p:pRg st="5" end="5"/>
                                            </p:txEl>
                                          </p:spTgt>
                                        </p:tgtEl>
                                      </p:cBhvr>
                                    </p:animEffect>
                                  </p:childTnLst>
                                </p:cTn>
                              </p:par>
                            </p:childTnLst>
                          </p:cTn>
                        </p:par>
                        <p:par>
                          <p:cTn id="13" fill="hold">
                            <p:stCondLst>
                              <p:cond delay="500"/>
                            </p:stCondLst>
                            <p:childTnLst>
                              <p:par>
                                <p:cTn id="14" presetID="10" presetClass="entr" presetSubtype="0" fill="hold" grpId="0" nodeType="afterEffect">
                                  <p:stCondLst>
                                    <p:cond delay="1500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ermon Blank">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rmon Blank" id="{9F86AC21-F9D0-4AF6-B33F-2713106335B9}" vid="{DCDB702A-33F4-4394-925D-3733DDDD7E2C}"/>
    </a:ext>
  </a:extLst>
</a:theme>
</file>

<file path=docProps/app.xml><?xml version="1.0" encoding="utf-8"?>
<Properties xmlns="http://schemas.openxmlformats.org/officeDocument/2006/extended-properties" xmlns:vt="http://schemas.openxmlformats.org/officeDocument/2006/docPropsVTypes">
  <Template>Default Theme</Template>
  <TotalTime>94</TotalTime>
  <Words>317</Words>
  <Application>Microsoft Office PowerPoint</Application>
  <PresentationFormat>On-screen Show (4:3)</PresentationFormat>
  <Paragraphs>55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Footlight MT Light</vt:lpstr>
      <vt:lpstr>Calibri</vt:lpstr>
      <vt:lpstr>Adobe Garamond Pro</vt:lpstr>
      <vt:lpstr>Arial</vt:lpstr>
      <vt:lpstr>Calibri Light</vt:lpstr>
      <vt:lpstr>Sermon Blank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Charles Willis</dc:creator>
  <cp:lastModifiedBy>Charles Willis</cp:lastModifiedBy>
  <cp:revision>2</cp:revision>
  <dcterms:created xsi:type="dcterms:W3CDTF">2024-01-09T20:10:32Z</dcterms:created>
  <dcterms:modified xsi:type="dcterms:W3CDTF">2024-01-09T21:45:16Z</dcterms:modified>
</cp:coreProperties>
</file>