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embeddedFontLst>
    <p:embeddedFont>
      <p:font typeface="Adobe Garamond Pro Bold" panose="02020702060506020403" pitchFamily="18" charset="0"/>
      <p:bold r:id="rId10"/>
      <p:bold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E609"/>
    <a:srgbClr val="998404"/>
    <a:srgbClr val="373803"/>
    <a:srgbClr val="7073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6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609844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122796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167057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286501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701310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7715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4758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907732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475757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15829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19710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AFF32-E016-47A9-AC88-390E22D26DBC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468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8968873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50BF87C-FDEA-CE6A-42D2-E009BF30633C}"/>
              </a:ext>
            </a:extLst>
          </p:cNvPr>
          <p:cNvSpPr txBox="1"/>
          <p:nvPr/>
        </p:nvSpPr>
        <p:spPr>
          <a:xfrm>
            <a:off x="0" y="222190"/>
            <a:ext cx="914399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7E609"/>
                </a:solidFill>
                <a:latin typeface="Adobe Garamond Pro Bold" panose="02020702060506020403" pitchFamily="18" charset="0"/>
              </a:rPr>
              <a:t>How Did You Do?</a:t>
            </a:r>
          </a:p>
          <a:p>
            <a:pPr algn="ctr"/>
            <a:endParaRPr lang="en-US" sz="3200" dirty="0">
              <a:solidFill>
                <a:srgbClr val="F7E609"/>
              </a:solidFill>
              <a:latin typeface="Adobe Garamond Pro Bold" panose="02020702060506020403" pitchFamily="18" charset="0"/>
            </a:endParaRPr>
          </a:p>
          <a:p>
            <a:pPr algn="ctr"/>
            <a:r>
              <a:rPr lang="en-US" sz="3200" dirty="0">
                <a:solidFill>
                  <a:srgbClr val="F7E609"/>
                </a:solidFill>
                <a:latin typeface="Adobe Garamond Pro Bold" panose="02020702060506020403" pitchFamily="18" charset="0"/>
              </a:rPr>
              <a:t>The Elders See A Need For Growth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Time Together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Good Deeds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Writing A Card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Visitation Days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Prayer Meetings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Devotionals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Invitation to Assemblies</a:t>
            </a:r>
          </a:p>
        </p:txBody>
      </p:sp>
    </p:spTree>
    <p:extLst>
      <p:ext uri="{BB962C8B-B14F-4D97-AF65-F5344CB8AC3E}">
        <p14:creationId xmlns:p14="http://schemas.microsoft.com/office/powerpoint/2010/main" val="84044470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en plant growing out of dirt&#10;&#10;Description automatically generated">
            <a:extLst>
              <a:ext uri="{FF2B5EF4-FFF2-40B4-BE49-F238E27FC236}">
                <a16:creationId xmlns:a16="http://schemas.microsoft.com/office/drawing/2014/main" id="{E10B8399-F56B-1553-4FFF-2FF3A13FC4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" t="14828" r="603" b="12773"/>
          <a:stretch/>
        </p:blipFill>
        <p:spPr>
          <a:xfrm>
            <a:off x="392358" y="435838"/>
            <a:ext cx="8359284" cy="474291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51035949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een plant growing out of dirt&#10;&#10;Description automatically generated">
            <a:extLst>
              <a:ext uri="{FF2B5EF4-FFF2-40B4-BE49-F238E27FC236}">
                <a16:creationId xmlns:a16="http://schemas.microsoft.com/office/drawing/2014/main" id="{5A133357-CDEF-6E1F-DB2D-B5C7750407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" t="14828" r="603" b="12773"/>
          <a:stretch/>
        </p:blipFill>
        <p:spPr>
          <a:xfrm>
            <a:off x="6640082" y="94004"/>
            <a:ext cx="2416362" cy="13710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CA9A07-976E-29F6-4985-AF1CEBE5FA1E}"/>
              </a:ext>
            </a:extLst>
          </p:cNvPr>
          <p:cNvSpPr txBox="1"/>
          <p:nvPr/>
        </p:nvSpPr>
        <p:spPr>
          <a:xfrm>
            <a:off x="0" y="222190"/>
            <a:ext cx="914399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7E609"/>
                </a:solidFill>
                <a:latin typeface="Adobe Garamond Pro Bold" panose="02020702060506020403" pitchFamily="18" charset="0"/>
              </a:rPr>
              <a:t>More Holiness</a:t>
            </a:r>
          </a:p>
          <a:p>
            <a:pPr algn="ctr"/>
            <a:endParaRPr lang="en-US" sz="3200" dirty="0">
              <a:solidFill>
                <a:srgbClr val="F7E609"/>
              </a:solidFill>
              <a:latin typeface="Adobe Garamond Pro Bold" panose="02020702060506020403" pitchFamily="18" charset="0"/>
            </a:endParaRPr>
          </a:p>
          <a:p>
            <a:r>
              <a:rPr lang="en-US" sz="3200" dirty="0">
                <a:solidFill>
                  <a:srgbClr val="F7E609"/>
                </a:solidFill>
                <a:latin typeface="Adobe Garamond Pro Bold" panose="02020702060506020403" pitchFamily="18" charset="0"/>
              </a:rPr>
              <a:t>1 Thessalonians 4:1 – our WALK </a:t>
            </a:r>
          </a:p>
          <a:p>
            <a:r>
              <a:rPr lang="en-US" sz="3200" dirty="0">
                <a:solidFill>
                  <a:srgbClr val="F7E609"/>
                </a:solidFill>
                <a:latin typeface="Adobe Garamond Pro Bold" panose="02020702060506020403" pitchFamily="18" charset="0"/>
              </a:rPr>
              <a:t>	(Eph. 2:24; Heb. 12:10)</a:t>
            </a:r>
          </a:p>
          <a:p>
            <a:r>
              <a:rPr lang="en-US" sz="3200" dirty="0">
                <a:solidFill>
                  <a:srgbClr val="F7E609"/>
                </a:solidFill>
                <a:latin typeface="Adobe Garamond Pro Bold" panose="02020702060506020403" pitchFamily="18" charset="0"/>
              </a:rPr>
              <a:t>The way of Righteousness (2 Peter 2:21)</a:t>
            </a:r>
          </a:p>
          <a:p>
            <a:r>
              <a:rPr lang="en-US" sz="32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	1 Peter 2:15; 3:17; 4:19</a:t>
            </a:r>
          </a:p>
          <a:p>
            <a:r>
              <a:rPr lang="en-US" sz="32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	Revelation 22:11; Ephesians 1:4; Col. 3:12-13</a:t>
            </a:r>
          </a:p>
          <a:p>
            <a:r>
              <a:rPr lang="en-US" sz="3200" dirty="0">
                <a:solidFill>
                  <a:srgbClr val="F7E609"/>
                </a:solidFill>
                <a:latin typeface="Adobe Garamond Pro Bold" panose="02020702060506020403" pitchFamily="18" charset="0"/>
              </a:rPr>
              <a:t>We do not always stay in the way of righteousness</a:t>
            </a:r>
          </a:p>
          <a:p>
            <a:r>
              <a:rPr lang="en-US" sz="32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	Romans 3:23; 1 Tim. 6:10; Heb. 6:6; Heb. 10:26; </a:t>
            </a:r>
          </a:p>
          <a:p>
            <a:r>
              <a:rPr lang="en-US" sz="32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	Heb. 12:25; Matt. 7:13</a:t>
            </a:r>
          </a:p>
        </p:txBody>
      </p:sp>
    </p:spTree>
    <p:extLst>
      <p:ext uri="{BB962C8B-B14F-4D97-AF65-F5344CB8AC3E}">
        <p14:creationId xmlns:p14="http://schemas.microsoft.com/office/powerpoint/2010/main" val="36059335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een plant growing out of dirt&#10;&#10;Description automatically generated">
            <a:extLst>
              <a:ext uri="{FF2B5EF4-FFF2-40B4-BE49-F238E27FC236}">
                <a16:creationId xmlns:a16="http://schemas.microsoft.com/office/drawing/2014/main" id="{5A133357-CDEF-6E1F-DB2D-B5C7750407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" t="14828" r="603" b="12773"/>
          <a:stretch/>
        </p:blipFill>
        <p:spPr>
          <a:xfrm>
            <a:off x="6640082" y="94004"/>
            <a:ext cx="2416362" cy="13710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CA9A07-976E-29F6-4985-AF1CEBE5FA1E}"/>
              </a:ext>
            </a:extLst>
          </p:cNvPr>
          <p:cNvSpPr txBox="1"/>
          <p:nvPr/>
        </p:nvSpPr>
        <p:spPr>
          <a:xfrm>
            <a:off x="0" y="222190"/>
            <a:ext cx="9143999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7E609"/>
                </a:solidFill>
                <a:latin typeface="Adobe Garamond Pro Bold" panose="02020702060506020403" pitchFamily="18" charset="0"/>
              </a:rPr>
              <a:t>More Striving Within</a:t>
            </a:r>
          </a:p>
          <a:p>
            <a:r>
              <a:rPr lang="en-US" sz="3200" dirty="0">
                <a:solidFill>
                  <a:srgbClr val="F7E609"/>
                </a:solidFill>
                <a:latin typeface="Adobe Garamond Pro Bold" panose="02020702060506020403" pitchFamily="18" charset="0"/>
              </a:rPr>
              <a:t>Fight Temptations of Omission</a:t>
            </a:r>
          </a:p>
          <a:p>
            <a:endParaRPr lang="en-US" sz="3200" dirty="0">
              <a:solidFill>
                <a:srgbClr val="F7E609"/>
              </a:solidFill>
              <a:latin typeface="Adobe Garamond Pro Bold" panose="02020702060506020403" pitchFamily="18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No effort in doing good deeds (Titus 3:14)</a:t>
            </a:r>
          </a:p>
          <a:p>
            <a:r>
              <a:rPr lang="en-US" sz="32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Not growing</a:t>
            </a:r>
          </a:p>
          <a:p>
            <a:r>
              <a:rPr lang="en-US" sz="32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Not assembling with the saints</a:t>
            </a:r>
          </a:p>
          <a:p>
            <a:r>
              <a:rPr lang="en-US" sz="32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Not showing love to others (Eph. 4:28; 1 Cor. 16:15)</a:t>
            </a:r>
          </a:p>
          <a:p>
            <a:r>
              <a:rPr lang="en-US" sz="32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We are drawn by our lusts (James 1:14)</a:t>
            </a:r>
          </a:p>
        </p:txBody>
      </p:sp>
    </p:spTree>
    <p:extLst>
      <p:ext uri="{BB962C8B-B14F-4D97-AF65-F5344CB8AC3E}">
        <p14:creationId xmlns:p14="http://schemas.microsoft.com/office/powerpoint/2010/main" val="408138038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een plant growing out of dirt&#10;&#10;Description automatically generated">
            <a:extLst>
              <a:ext uri="{FF2B5EF4-FFF2-40B4-BE49-F238E27FC236}">
                <a16:creationId xmlns:a16="http://schemas.microsoft.com/office/drawing/2014/main" id="{5A133357-CDEF-6E1F-DB2D-B5C7750407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" t="14828" r="603" b="12773"/>
          <a:stretch/>
        </p:blipFill>
        <p:spPr>
          <a:xfrm>
            <a:off x="6640082" y="94004"/>
            <a:ext cx="2416362" cy="13710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CA9A07-976E-29F6-4985-AF1CEBE5FA1E}"/>
              </a:ext>
            </a:extLst>
          </p:cNvPr>
          <p:cNvSpPr txBox="1"/>
          <p:nvPr/>
        </p:nvSpPr>
        <p:spPr>
          <a:xfrm>
            <a:off x="0" y="222190"/>
            <a:ext cx="914399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7E609"/>
                </a:solidFill>
                <a:latin typeface="Adobe Garamond Pro Bold" panose="02020702060506020403" pitchFamily="18" charset="0"/>
              </a:rPr>
              <a:t>More Striving Within</a:t>
            </a:r>
          </a:p>
          <a:p>
            <a:r>
              <a:rPr lang="en-US" sz="3200" dirty="0">
                <a:solidFill>
                  <a:srgbClr val="F7E609"/>
                </a:solidFill>
                <a:latin typeface="Adobe Garamond Pro Bold" panose="02020702060506020403" pitchFamily="18" charset="0"/>
              </a:rPr>
              <a:t>Fight Temptations of Commission</a:t>
            </a:r>
          </a:p>
          <a:p>
            <a:endParaRPr lang="en-US" sz="3200" dirty="0">
              <a:solidFill>
                <a:srgbClr val="F7E609"/>
              </a:solidFill>
              <a:latin typeface="Adobe Garamond Pro Bold" panose="02020702060506020403" pitchFamily="18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1 John 3:4 </a:t>
            </a:r>
            <a:r>
              <a:rPr lang="en-US" sz="3200" i="1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“sin is lawlessness”</a:t>
            </a:r>
          </a:p>
          <a:p>
            <a:r>
              <a:rPr lang="en-US" sz="32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1 John 5:17 </a:t>
            </a:r>
            <a:r>
              <a:rPr lang="en-US" sz="3200" i="1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“all unrighteousness is in”</a:t>
            </a:r>
          </a:p>
          <a:p>
            <a:r>
              <a:rPr lang="en-US" sz="32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Col. 3:5 consider body dead to sin</a:t>
            </a:r>
          </a:p>
          <a:p>
            <a:r>
              <a:rPr lang="en-US" sz="32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Rom. 8:13 if living according to flesh, you must die</a:t>
            </a:r>
          </a:p>
          <a:p>
            <a:r>
              <a:rPr lang="en-US" sz="32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1 Peter 2:24 </a:t>
            </a:r>
            <a:r>
              <a:rPr lang="en-US" sz="3200" i="1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“live to righteousness”</a:t>
            </a:r>
          </a:p>
          <a:p>
            <a:r>
              <a:rPr lang="en-US" sz="32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Romans 12:9 </a:t>
            </a:r>
            <a:r>
              <a:rPr lang="en-US" sz="3100" i="1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“Abhor what is evil, cling to what is good”</a:t>
            </a:r>
          </a:p>
          <a:p>
            <a:r>
              <a:rPr lang="en-US" sz="32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Romans 6:21 Are we ashamed of sin?</a:t>
            </a:r>
          </a:p>
        </p:txBody>
      </p:sp>
    </p:spTree>
    <p:extLst>
      <p:ext uri="{BB962C8B-B14F-4D97-AF65-F5344CB8AC3E}">
        <p14:creationId xmlns:p14="http://schemas.microsoft.com/office/powerpoint/2010/main" val="349820132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een plant growing out of dirt&#10;&#10;Description automatically generated">
            <a:extLst>
              <a:ext uri="{FF2B5EF4-FFF2-40B4-BE49-F238E27FC236}">
                <a16:creationId xmlns:a16="http://schemas.microsoft.com/office/drawing/2014/main" id="{5A133357-CDEF-6E1F-DB2D-B5C7750407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" t="14828" r="603" b="12773"/>
          <a:stretch/>
        </p:blipFill>
        <p:spPr>
          <a:xfrm>
            <a:off x="6640082" y="94004"/>
            <a:ext cx="2416362" cy="13710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CA9A07-976E-29F6-4985-AF1CEBE5FA1E}"/>
              </a:ext>
            </a:extLst>
          </p:cNvPr>
          <p:cNvSpPr txBox="1"/>
          <p:nvPr/>
        </p:nvSpPr>
        <p:spPr>
          <a:xfrm>
            <a:off x="0" y="222190"/>
            <a:ext cx="9143999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7E609"/>
                </a:solidFill>
                <a:latin typeface="Adobe Garamond Pro Bold" panose="02020702060506020403" pitchFamily="18" charset="0"/>
              </a:rPr>
              <a:t>More Striving Within</a:t>
            </a:r>
          </a:p>
          <a:p>
            <a:r>
              <a:rPr lang="en-US" sz="3200" dirty="0">
                <a:solidFill>
                  <a:srgbClr val="F7E609"/>
                </a:solidFill>
                <a:latin typeface="Adobe Garamond Pro Bold" panose="02020702060506020403" pitchFamily="18" charset="0"/>
              </a:rPr>
              <a:t>We are in a war!</a:t>
            </a:r>
          </a:p>
          <a:p>
            <a:endParaRPr lang="en-US" sz="3200" dirty="0">
              <a:solidFill>
                <a:srgbClr val="F7E609"/>
              </a:solidFill>
              <a:latin typeface="Adobe Garamond Pro Bold" panose="02020702060506020403" pitchFamily="18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Romans 7:21-23</a:t>
            </a:r>
          </a:p>
          <a:p>
            <a:r>
              <a:rPr lang="en-US" sz="32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Fight the good fight (1 Tim. 1:18; 6:12)</a:t>
            </a:r>
          </a:p>
          <a:p>
            <a:r>
              <a:rPr lang="en-US" sz="32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More Striving Within To RESIST</a:t>
            </a:r>
          </a:p>
          <a:p>
            <a:r>
              <a:rPr lang="en-US" sz="32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James 4:7 </a:t>
            </a:r>
            <a:r>
              <a:rPr lang="en-US" sz="3200" i="1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“resist the devil and he will flee from you”</a:t>
            </a:r>
          </a:p>
          <a:p>
            <a:r>
              <a:rPr lang="en-US" sz="32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James 4:7 </a:t>
            </a:r>
            <a:r>
              <a:rPr lang="en-US" sz="3200" i="1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“Submit therefore to God…”</a:t>
            </a:r>
          </a:p>
        </p:txBody>
      </p:sp>
    </p:spTree>
    <p:extLst>
      <p:ext uri="{BB962C8B-B14F-4D97-AF65-F5344CB8AC3E}">
        <p14:creationId xmlns:p14="http://schemas.microsoft.com/office/powerpoint/2010/main" val="233919217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een plant growing out of dirt&#10;&#10;Description automatically generated">
            <a:extLst>
              <a:ext uri="{FF2B5EF4-FFF2-40B4-BE49-F238E27FC236}">
                <a16:creationId xmlns:a16="http://schemas.microsoft.com/office/drawing/2014/main" id="{5A133357-CDEF-6E1F-DB2D-B5C7750407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" t="14828" r="603" b="12773"/>
          <a:stretch/>
        </p:blipFill>
        <p:spPr>
          <a:xfrm>
            <a:off x="6640082" y="94004"/>
            <a:ext cx="2416362" cy="13710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CA9A07-976E-29F6-4985-AF1CEBE5FA1E}"/>
              </a:ext>
            </a:extLst>
          </p:cNvPr>
          <p:cNvSpPr txBox="1"/>
          <p:nvPr/>
        </p:nvSpPr>
        <p:spPr>
          <a:xfrm>
            <a:off x="0" y="222190"/>
            <a:ext cx="9143999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7E609"/>
                </a:solidFill>
                <a:latin typeface="Adobe Garamond Pro Bold" panose="02020702060506020403" pitchFamily="18" charset="0"/>
              </a:rPr>
              <a:t>Conclusion</a:t>
            </a:r>
          </a:p>
          <a:p>
            <a:r>
              <a:rPr lang="en-US" sz="5400" dirty="0">
                <a:solidFill>
                  <a:srgbClr val="F7E609"/>
                </a:solidFill>
                <a:latin typeface="Adobe Garamond Pro Bold" panose="02020702060506020403" pitchFamily="18" charset="0"/>
              </a:rPr>
              <a:t>Revelation 3:1-4</a:t>
            </a:r>
          </a:p>
          <a:p>
            <a:endParaRPr lang="en-US" sz="3200" dirty="0">
              <a:solidFill>
                <a:srgbClr val="F7E609"/>
              </a:solidFill>
              <a:latin typeface="Adobe Garamond Pro Bold" panose="02020702060506020403" pitchFamily="18" charset="0"/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We too need to wake up…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Our deeds are not completed in the sight of God.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We need to remember what we have received &amp; heard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If we will not wake up, Christ will judge us.</a:t>
            </a:r>
            <a:endParaRPr lang="en-US" sz="3200" i="1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  <a:p>
            <a:pPr algn="ctr"/>
            <a:endParaRPr lang="en-US" sz="3200" i="1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  <a:p>
            <a:pPr algn="ctr"/>
            <a:r>
              <a:rPr lang="en-US" sz="4800" i="1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Do you need to repent?</a:t>
            </a:r>
          </a:p>
          <a:p>
            <a:pPr algn="ctr"/>
            <a:r>
              <a:rPr lang="en-US" sz="4800" i="1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Do you need to obey the gospel?</a:t>
            </a:r>
          </a:p>
        </p:txBody>
      </p:sp>
    </p:spTree>
    <p:extLst>
      <p:ext uri="{BB962C8B-B14F-4D97-AF65-F5344CB8AC3E}">
        <p14:creationId xmlns:p14="http://schemas.microsoft.com/office/powerpoint/2010/main" val="363231434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ermon 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rmon Blank" id="{9F86AC21-F9D0-4AF6-B33F-2713106335B9}" vid="{DCDB702A-33F4-4394-925D-3733DDDD7E2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39</TotalTime>
  <Words>336</Words>
  <Application>Microsoft Office PowerPoint</Application>
  <PresentationFormat>On-screen Show (4:3)</PresentationFormat>
  <Paragraphs>56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Adobe Garamond Pro Bold</vt:lpstr>
      <vt:lpstr>Calibri Light</vt:lpstr>
      <vt:lpstr>Arial</vt:lpstr>
      <vt:lpstr>Calibri</vt:lpstr>
      <vt:lpstr>Sermon 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Charles Willis</dc:creator>
  <cp:lastModifiedBy>Charles Willis</cp:lastModifiedBy>
  <cp:revision>2</cp:revision>
  <dcterms:created xsi:type="dcterms:W3CDTF">2024-01-02T21:22:42Z</dcterms:created>
  <dcterms:modified xsi:type="dcterms:W3CDTF">2024-01-02T22:01:49Z</dcterms:modified>
</cp:coreProperties>
</file>