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  <p:sldId id="256" r:id="rId3"/>
    <p:sldId id="257" r:id="rId4"/>
    <p:sldId id="263" r:id="rId5"/>
    <p:sldId id="264" r:id="rId6"/>
    <p:sldId id="265" r:id="rId7"/>
    <p:sldId id="266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mpact" panose="020B0806030902050204" pitchFamily="3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800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9C1-6308-44DE-9C67-211AC9E09D4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10A9-E3FD-41D1-8A0A-DE684D91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9C1-6308-44DE-9C67-211AC9E09D4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10A9-E3FD-41D1-8A0A-DE684D91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9C1-6308-44DE-9C67-211AC9E09D4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10A9-E3FD-41D1-8A0A-DE684D91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9C1-6308-44DE-9C67-211AC9E09D4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10A9-E3FD-41D1-8A0A-DE684D91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9C1-6308-44DE-9C67-211AC9E09D4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10A9-E3FD-41D1-8A0A-DE684D91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9C1-6308-44DE-9C67-211AC9E09D4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10A9-E3FD-41D1-8A0A-DE684D91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9C1-6308-44DE-9C67-211AC9E09D4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10A9-E3FD-41D1-8A0A-DE684D91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9C1-6308-44DE-9C67-211AC9E09D4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10A9-E3FD-41D1-8A0A-DE684D91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9C1-6308-44DE-9C67-211AC9E09D4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10A9-E3FD-41D1-8A0A-DE684D91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9C1-6308-44DE-9C67-211AC9E09D4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10A9-E3FD-41D1-8A0A-DE684D91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9C1-6308-44DE-9C67-211AC9E09D4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10A9-E3FD-41D1-8A0A-DE684D91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C39C1-6308-44DE-9C67-211AC9E09D4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10A9-E3FD-41D1-8A0A-DE684D91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Rectangle 555"/>
          <p:cNvSpPr/>
          <p:nvPr/>
        </p:nvSpPr>
        <p:spPr>
          <a:xfrm>
            <a:off x="0" y="0"/>
            <a:ext cx="9144000" cy="32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609601"/>
            <a:ext cx="4419600" cy="161925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740800"/>
                </a:solidFill>
                <a:effectLst/>
                <a:latin typeface="Impact" pitchFamily="34" charset="0"/>
              </a:rPr>
              <a:t>Be Holy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1905000"/>
            <a:ext cx="3657600" cy="533400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chemeClr val="bg1"/>
                </a:solidFill>
              </a:rPr>
              <a:t>1 Peter 1:15-16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0" y="32004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setting apart.</a:t>
            </a:r>
          </a:p>
          <a:p>
            <a:pPr algn="ctr"/>
            <a:r>
              <a:rPr lang="en-US" sz="2400" b="1" dirty="0"/>
              <a:t>A separation from all that is sinful, impure, or morally imperfect.</a:t>
            </a:r>
          </a:p>
          <a:p>
            <a:pPr algn="ctr"/>
            <a:r>
              <a:rPr lang="en-US" sz="2400" b="1" dirty="0"/>
              <a:t>Living upright and separate from the world.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/>
              <a:t>Sanctification: </a:t>
            </a:r>
            <a:r>
              <a:rPr lang="en-US" sz="2400" b="1" dirty="0"/>
              <a:t>to be made holy</a:t>
            </a:r>
          </a:p>
          <a:p>
            <a:pPr algn="ctr"/>
            <a:r>
              <a:rPr lang="en-US" sz="2400" b="1" dirty="0"/>
              <a:t>Used of the separation of the believer from evil things and ways.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D44A3B-4D32-E21E-303F-94D158B13797}"/>
              </a:ext>
            </a:extLst>
          </p:cNvPr>
          <p:cNvGrpSpPr/>
          <p:nvPr/>
        </p:nvGrpSpPr>
        <p:grpSpPr>
          <a:xfrm>
            <a:off x="152400" y="0"/>
            <a:ext cx="4722312" cy="3188761"/>
            <a:chOff x="152400" y="0"/>
            <a:chExt cx="4722312" cy="3188761"/>
          </a:xfrm>
        </p:grpSpPr>
        <p:pic>
          <p:nvPicPr>
            <p:cNvPr id="555" name="Picture 554" descr="set apart.jpg"/>
            <p:cNvPicPr>
              <a:picLocks noChangeAspect="1"/>
            </p:cNvPicPr>
            <p:nvPr/>
          </p:nvPicPr>
          <p:blipFill rotWithShape="1">
            <a:blip r:embed="rId2" cstate="print"/>
            <a:srcRect l="20968"/>
            <a:stretch/>
          </p:blipFill>
          <p:spPr>
            <a:xfrm flipH="1">
              <a:off x="152400" y="0"/>
              <a:ext cx="3733800" cy="3188761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BAC05A3-E59B-0061-7B75-723BCD0A8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12332" y="381000"/>
              <a:ext cx="1262380" cy="252623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8077200" cy="49831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God is totally set apart from every evil thing. </a:t>
            </a:r>
            <a:r>
              <a:rPr lang="en-US" dirty="0"/>
              <a:t>(James 1:13; Is. 6:3; 1 Sam. 2:2; Rev. 4:8)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Three consequences of God’s holiness</a:t>
            </a:r>
          </a:p>
          <a:p>
            <a:pPr marL="514350" indent="-514350">
              <a:buAutoNum type="arabicPeriod"/>
            </a:pPr>
            <a:r>
              <a:rPr lang="en-US" dirty="0"/>
              <a:t>Ground for reverence (Ps. 71:22; 111:9)</a:t>
            </a:r>
          </a:p>
          <a:p>
            <a:pPr marL="514350" indent="-514350">
              <a:buAutoNum type="arabicPeriod"/>
            </a:pPr>
            <a:r>
              <a:rPr lang="en-US" dirty="0"/>
              <a:t>Standard of holiness (Matt. 5:48)</a:t>
            </a:r>
          </a:p>
          <a:p>
            <a:pPr marL="514350" indent="-514350">
              <a:buAutoNum type="arabicPeriod"/>
            </a:pPr>
            <a:r>
              <a:rPr lang="en-US" dirty="0"/>
              <a:t>He is opposed to sin (1 Sam. 6:20; Is. 6:5)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514600" y="5638800"/>
            <a:ext cx="441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solidFill>
                  <a:srgbClr val="7408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Be Holy</a:t>
            </a:r>
          </a:p>
        </p:txBody>
      </p:sp>
      <p:sp>
        <p:nvSpPr>
          <p:cNvPr id="66" name="Subtitle 2"/>
          <p:cNvSpPr txBox="1">
            <a:spLocks/>
          </p:cNvSpPr>
          <p:nvPr/>
        </p:nvSpPr>
        <p:spPr>
          <a:xfrm>
            <a:off x="6400800" y="6096000"/>
            <a:ext cx="2514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Peter 1:15-16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solidFill>
                  <a:srgbClr val="7408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Be Holy, For I Am Holy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BA67E6-B5A5-8064-C2C6-820E29112391}"/>
              </a:ext>
            </a:extLst>
          </p:cNvPr>
          <p:cNvGrpSpPr/>
          <p:nvPr/>
        </p:nvGrpSpPr>
        <p:grpSpPr>
          <a:xfrm>
            <a:off x="289249" y="5568991"/>
            <a:ext cx="2209801" cy="1237053"/>
            <a:chOff x="289249" y="5568991"/>
            <a:chExt cx="2209801" cy="1237053"/>
          </a:xfrm>
        </p:grpSpPr>
        <p:pic>
          <p:nvPicPr>
            <p:cNvPr id="4" name="Picture 3" descr="set apart.jpg">
              <a:extLst>
                <a:ext uri="{FF2B5EF4-FFF2-40B4-BE49-F238E27FC236}">
                  <a16:creationId xmlns:a16="http://schemas.microsoft.com/office/drawing/2014/main" id="{6D36B621-D13C-3A7F-FC01-6F5AB2C4C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20968" t="10000" b="8828"/>
            <a:stretch/>
          </p:blipFill>
          <p:spPr>
            <a:xfrm flipH="1">
              <a:off x="289249" y="5568991"/>
              <a:ext cx="1747228" cy="1237053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056C544-EF63-6225-31F7-11D6EC892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08321" y="5598682"/>
              <a:ext cx="590729" cy="120736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solidFill>
                  <a:srgbClr val="7408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Be Holy, For I Am Holy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4600" y="5638800"/>
            <a:ext cx="441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solidFill>
                  <a:srgbClr val="7408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Be Holy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400800" y="6096000"/>
            <a:ext cx="2514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Peter 1:15-16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1219200"/>
            <a:ext cx="8077200" cy="4449763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Romans 12:1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/>
              <a:t>2 Corinthians 6:17-7:1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Hebrews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12:14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baseline="0" dirty="0"/>
              <a:t>Romans</a:t>
            </a:r>
            <a:r>
              <a:rPr lang="en-US" sz="3200" b="1" dirty="0"/>
              <a:t> 6:19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B18377-0B81-51BE-A00F-C50BFAA442E4}"/>
              </a:ext>
            </a:extLst>
          </p:cNvPr>
          <p:cNvGrpSpPr/>
          <p:nvPr/>
        </p:nvGrpSpPr>
        <p:grpSpPr>
          <a:xfrm>
            <a:off x="289249" y="5568991"/>
            <a:ext cx="2209801" cy="1237053"/>
            <a:chOff x="289249" y="5568991"/>
            <a:chExt cx="2209801" cy="1237053"/>
          </a:xfrm>
        </p:grpSpPr>
        <p:pic>
          <p:nvPicPr>
            <p:cNvPr id="3" name="Picture 2" descr="set apart.jpg">
              <a:extLst>
                <a:ext uri="{FF2B5EF4-FFF2-40B4-BE49-F238E27FC236}">
                  <a16:creationId xmlns:a16="http://schemas.microsoft.com/office/drawing/2014/main" id="{382AF07F-C34B-C7FB-6EBF-89647C3BF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20968" t="10000" b="8828"/>
            <a:stretch/>
          </p:blipFill>
          <p:spPr>
            <a:xfrm flipH="1">
              <a:off x="289249" y="5568991"/>
              <a:ext cx="1747228" cy="1237053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26619C2-14D1-5CF8-1288-AB6A0D8BE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08321" y="5598682"/>
              <a:ext cx="590729" cy="120736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solidFill>
                  <a:srgbClr val="7408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God Wants Us To Be Holy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4600" y="5638800"/>
            <a:ext cx="441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solidFill>
                  <a:srgbClr val="7408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Be Holy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400800" y="6096000"/>
            <a:ext cx="2514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Peter 1:15-16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1371600"/>
            <a:ext cx="8077200" cy="43434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/>
              <a:t>A Holy Calling (2 Tim. 1:9)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Brethren (Heb. 3:1)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baseline="0" dirty="0"/>
              <a:t>Holy</a:t>
            </a:r>
            <a:r>
              <a:rPr lang="en-US" sz="3200" b="1" dirty="0"/>
              <a:t> Nation (1 Pet. 2:9)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Faith (Jude 20-21)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baseline="0" dirty="0"/>
              <a:t>That we</a:t>
            </a:r>
            <a:r>
              <a:rPr lang="en-US" sz="3200" b="1" dirty="0"/>
              <a:t> would be holy… (Eph. 1:4)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96D74B-2F77-1B6D-5084-3BB00B73B055}"/>
              </a:ext>
            </a:extLst>
          </p:cNvPr>
          <p:cNvGrpSpPr/>
          <p:nvPr/>
        </p:nvGrpSpPr>
        <p:grpSpPr>
          <a:xfrm>
            <a:off x="289249" y="5568991"/>
            <a:ext cx="2209801" cy="1237053"/>
            <a:chOff x="289249" y="5568991"/>
            <a:chExt cx="2209801" cy="1237053"/>
          </a:xfrm>
        </p:grpSpPr>
        <p:pic>
          <p:nvPicPr>
            <p:cNvPr id="11" name="Picture 10" descr="set apart.jpg">
              <a:extLst>
                <a:ext uri="{FF2B5EF4-FFF2-40B4-BE49-F238E27FC236}">
                  <a16:creationId xmlns:a16="http://schemas.microsoft.com/office/drawing/2014/main" id="{ED434454-EF08-4F3B-1CAE-879561680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20968" t="10000" b="8828"/>
            <a:stretch/>
          </p:blipFill>
          <p:spPr>
            <a:xfrm flipH="1">
              <a:off x="289249" y="5568991"/>
              <a:ext cx="1747228" cy="1237053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3444727-2187-0ABF-C645-6B3C3258F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08321" y="5598682"/>
              <a:ext cx="590729" cy="120736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solidFill>
                  <a:srgbClr val="7408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Our Need For Holiness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4600" y="5638800"/>
            <a:ext cx="441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solidFill>
                  <a:srgbClr val="7408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Be Holy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400800" y="6096000"/>
            <a:ext cx="2514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Peter 1:15-16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1066800"/>
            <a:ext cx="6781800" cy="4830763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Matthew 5:20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Cor. 11:28; Eph. 5:3)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Corinthians 3:18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/>
              <a:t>A Sanctified Vessel</a:t>
            </a:r>
          </a:p>
          <a:p>
            <a:pPr marL="342900" marR="0" lvl="0" indent="-342900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/>
              <a:t>Lay Aside / Put On </a:t>
            </a:r>
            <a:r>
              <a:rPr lang="en-US" sz="2800" dirty="0"/>
              <a:t>(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Col. 3:12-14; Eph. 4:24)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/>
              <a:t>1 Corinthians 3:17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76800" y="2590800"/>
            <a:ext cx="3429000" cy="14478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Timothy 2:20-21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/>
              <a:t>Matthew 23:25-28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Thessalonians 4:3-8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854FBA-DB39-EA32-1072-607EB383C2F5}"/>
              </a:ext>
            </a:extLst>
          </p:cNvPr>
          <p:cNvGrpSpPr/>
          <p:nvPr/>
        </p:nvGrpSpPr>
        <p:grpSpPr>
          <a:xfrm>
            <a:off x="289249" y="5568991"/>
            <a:ext cx="2209801" cy="1237053"/>
            <a:chOff x="289249" y="5568991"/>
            <a:chExt cx="2209801" cy="1237053"/>
          </a:xfrm>
        </p:grpSpPr>
        <p:pic>
          <p:nvPicPr>
            <p:cNvPr id="12" name="Picture 11" descr="set apart.jpg">
              <a:extLst>
                <a:ext uri="{FF2B5EF4-FFF2-40B4-BE49-F238E27FC236}">
                  <a16:creationId xmlns:a16="http://schemas.microsoft.com/office/drawing/2014/main" id="{6917A268-C5A2-E910-C4DF-67E390D87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20968" t="10000" b="8828"/>
            <a:stretch/>
          </p:blipFill>
          <p:spPr>
            <a:xfrm flipH="1">
              <a:off x="289249" y="5568991"/>
              <a:ext cx="1747228" cy="123705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C522E71-A9F8-ECEF-DC2C-899D208CF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08321" y="5598682"/>
              <a:ext cx="590729" cy="120736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2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24400" y="609601"/>
            <a:ext cx="4419600" cy="16192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solidFill>
                  <a:srgbClr val="7408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Are you living in holiness?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766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 John 1:5-7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John 17:17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7DB53B-CCB1-1783-3A07-3971386711CF}"/>
              </a:ext>
            </a:extLst>
          </p:cNvPr>
          <p:cNvGrpSpPr/>
          <p:nvPr/>
        </p:nvGrpSpPr>
        <p:grpSpPr>
          <a:xfrm>
            <a:off x="152400" y="0"/>
            <a:ext cx="4722312" cy="3188761"/>
            <a:chOff x="152400" y="0"/>
            <a:chExt cx="4722312" cy="3188761"/>
          </a:xfrm>
        </p:grpSpPr>
        <p:pic>
          <p:nvPicPr>
            <p:cNvPr id="7" name="Picture 6" descr="set apart.jpg">
              <a:extLst>
                <a:ext uri="{FF2B5EF4-FFF2-40B4-BE49-F238E27FC236}">
                  <a16:creationId xmlns:a16="http://schemas.microsoft.com/office/drawing/2014/main" id="{9C8867EE-0215-B0AF-7515-A4A172920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20968"/>
            <a:stretch/>
          </p:blipFill>
          <p:spPr>
            <a:xfrm flipH="1">
              <a:off x="152400" y="0"/>
              <a:ext cx="3733800" cy="318876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D2210B4-468C-BAD4-4517-56787D6AA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12332" y="381000"/>
              <a:ext cx="1262380" cy="252623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263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Impact</vt:lpstr>
      <vt:lpstr>Calibri</vt:lpstr>
      <vt:lpstr>Arial</vt:lpstr>
      <vt:lpstr>Office Theme</vt:lpstr>
      <vt:lpstr>PowerPoint Presentation</vt:lpstr>
      <vt:lpstr>Be Holy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 Willis</cp:lastModifiedBy>
  <cp:revision>15</cp:revision>
  <dcterms:created xsi:type="dcterms:W3CDTF">2010-08-17T18:01:51Z</dcterms:created>
  <dcterms:modified xsi:type="dcterms:W3CDTF">2023-12-13T20:36:26Z</dcterms:modified>
</cp:coreProperties>
</file>