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embeddedFontLst>
    <p:embeddedFont>
      <p:font typeface="Bookman Old Style" panose="02050604050505020204" pitchFamily="18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BB5F"/>
    <a:srgbClr val="C6985C"/>
    <a:srgbClr val="9C6931"/>
    <a:srgbClr val="08211E"/>
    <a:srgbClr val="003366"/>
    <a:srgbClr val="C2BD00"/>
    <a:srgbClr val="000046"/>
    <a:srgbClr val="AAA600"/>
    <a:srgbClr val="6664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04495" cy="3044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9D283-A5C4-4985-822C-9BD6E2CE6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612FF-2E17-4760-A988-B9C304871D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494B9-1341-4C4B-9EE7-193DB45F84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8BA07-69C7-4BF5-B515-797823E17D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98AD7-8563-4444-B060-36889C73F5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28C62-717D-4673-96E9-B7A17E0DC7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F74B7-B8DD-4F64-A5D9-E2CCFB45DE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2D272-1FA9-49FB-A3E1-6DC32008B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B202A-FF79-4444-9831-3ACE0698A7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A60B-5193-4E11-9A2D-E5B2907247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688AA-83AA-45E3-B2EC-27D1794DE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995B1A-FA9B-4F28-BAF3-7495E0F118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AE96125-5EC4-1C56-1FA7-9BAA2708D141}"/>
              </a:ext>
            </a:extLst>
          </p:cNvPr>
          <p:cNvSpPr/>
          <p:nvPr/>
        </p:nvSpPr>
        <p:spPr>
          <a:xfrm>
            <a:off x="4576" y="0"/>
            <a:ext cx="9439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2947988" y="384175"/>
            <a:ext cx="2987675" cy="51768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2744788" y="384175"/>
            <a:ext cx="3349625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Sell Him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Deny Him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Crucify Him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Persecute Him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Procrastinate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Not Persuaded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Obey Him Now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958274" y="607249"/>
            <a:ext cx="310673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EABB5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Jesus Demands An Answer This Hour</a:t>
            </a:r>
          </a:p>
        </p:txBody>
      </p:sp>
      <p:pic>
        <p:nvPicPr>
          <p:cNvPr id="2" name="Picture 1" descr="A silhouette of a person holding a cross&#10;&#10;Description automatically generated">
            <a:extLst>
              <a:ext uri="{FF2B5EF4-FFF2-40B4-BE49-F238E27FC236}">
                <a16:creationId xmlns:a16="http://schemas.microsoft.com/office/drawing/2014/main" id="{0248EFB3-BCA7-56D6-28F3-B8CEE94DB3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12" y="2515515"/>
            <a:ext cx="2590754" cy="3880858"/>
          </a:xfrm>
          <a:prstGeom prst="ellipse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0CFEA67-5DF7-BD12-9C80-7D801D891BD3}"/>
              </a:ext>
            </a:extLst>
          </p:cNvPr>
          <p:cNvSpPr txBox="1"/>
          <p:nvPr/>
        </p:nvSpPr>
        <p:spPr>
          <a:xfrm>
            <a:off x="538004" y="373194"/>
            <a:ext cx="182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What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A9D540-EE74-B211-A3B3-6A17472BDFCE}"/>
              </a:ext>
            </a:extLst>
          </p:cNvPr>
          <p:cNvSpPr txBox="1"/>
          <p:nvPr/>
        </p:nvSpPr>
        <p:spPr>
          <a:xfrm>
            <a:off x="233755" y="1023427"/>
            <a:ext cx="243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Shall I Do 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A14504-5EFC-988D-125C-52FDD1BB212C}"/>
              </a:ext>
            </a:extLst>
          </p:cNvPr>
          <p:cNvSpPr txBox="1"/>
          <p:nvPr/>
        </p:nvSpPr>
        <p:spPr>
          <a:xfrm>
            <a:off x="79988" y="1242773"/>
            <a:ext cx="274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JESUS?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4254A2-2B5D-99B0-A984-9314F3AA2DCD}"/>
              </a:ext>
            </a:extLst>
          </p:cNvPr>
          <p:cNvSpPr txBox="1"/>
          <p:nvPr/>
        </p:nvSpPr>
        <p:spPr>
          <a:xfrm>
            <a:off x="2705099" y="918808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spc="600" dirty="0">
                <a:ln>
                  <a:solidFill>
                    <a:schemeClr val="tx1"/>
                  </a:solidFill>
                </a:ln>
                <a:solidFill>
                  <a:srgbClr val="EABB5F"/>
                </a:solidFill>
                <a:latin typeface="Bookman Old Style" panose="02050604050505020204" pitchFamily="18" charset="0"/>
              </a:rPr>
              <a:t>What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DC5CAF-4775-EA61-BC95-3968272567A7}"/>
              </a:ext>
            </a:extLst>
          </p:cNvPr>
          <p:cNvSpPr txBox="1"/>
          <p:nvPr/>
        </p:nvSpPr>
        <p:spPr>
          <a:xfrm>
            <a:off x="2059348" y="1898338"/>
            <a:ext cx="5025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EABB5F"/>
                </a:solidFill>
                <a:latin typeface="Bookman Old Style" panose="02050604050505020204" pitchFamily="18" charset="0"/>
              </a:rPr>
              <a:t>Shall I Do 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04DEA-0D0E-E206-B8BE-180193CFF8DE}"/>
              </a:ext>
            </a:extLst>
          </p:cNvPr>
          <p:cNvSpPr txBox="1"/>
          <p:nvPr/>
        </p:nvSpPr>
        <p:spPr>
          <a:xfrm>
            <a:off x="1907101" y="2211020"/>
            <a:ext cx="5329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n>
                  <a:solidFill>
                    <a:schemeClr val="tx1"/>
                  </a:solidFill>
                </a:ln>
                <a:solidFill>
                  <a:srgbClr val="EABB5F"/>
                </a:solidFill>
                <a:latin typeface="Bookman Old Style" panose="02050604050505020204" pitchFamily="18" charset="0"/>
              </a:rPr>
              <a:t>JESUS?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08EC1-7E47-2B50-684E-02FA2EB4F800}"/>
              </a:ext>
            </a:extLst>
          </p:cNvPr>
          <p:cNvSpPr txBox="1"/>
          <p:nvPr/>
        </p:nvSpPr>
        <p:spPr>
          <a:xfrm>
            <a:off x="2059348" y="3780680"/>
            <a:ext cx="5025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EABB5F"/>
                </a:solidFill>
                <a:latin typeface="Bookman Old Style" panose="02050604050505020204" pitchFamily="18" charset="0"/>
              </a:rPr>
              <a:t>Matthew 27:15-26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049588" y="79375"/>
            <a:ext cx="57848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EABB5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I’ll Sell Him</a:t>
            </a:r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3049588" y="4038600"/>
            <a:ext cx="5784850" cy="6080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049588" y="993775"/>
            <a:ext cx="578485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Matthew 26:14-16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The reply of greed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Sold soul to devil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Mark 8:36-38</a:t>
            </a:r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3049588" y="4748213"/>
            <a:ext cx="5784850" cy="6429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>
            <a:off x="3049588" y="5473700"/>
            <a:ext cx="5784850" cy="644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3049525" y="4024690"/>
            <a:ext cx="578485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Sell Him for money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Sell Him for “happiness”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Sell Him to please men</a:t>
            </a:r>
          </a:p>
        </p:txBody>
      </p:sp>
      <p:pic>
        <p:nvPicPr>
          <p:cNvPr id="3" name="Picture 2" descr="A silhouette of a person holding a cross&#10;&#10;Description automatically generated">
            <a:extLst>
              <a:ext uri="{FF2B5EF4-FFF2-40B4-BE49-F238E27FC236}">
                <a16:creationId xmlns:a16="http://schemas.microsoft.com/office/drawing/2014/main" id="{3877015C-449F-E7B6-CEAB-0EF8DA475C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12" y="2515515"/>
            <a:ext cx="2590754" cy="3880858"/>
          </a:xfrm>
          <a:prstGeom prst="ellipse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CCC410-A340-DD2D-7F5B-9C6456B97D21}"/>
              </a:ext>
            </a:extLst>
          </p:cNvPr>
          <p:cNvSpPr txBox="1"/>
          <p:nvPr/>
        </p:nvSpPr>
        <p:spPr>
          <a:xfrm>
            <a:off x="538004" y="373194"/>
            <a:ext cx="182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What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EA4354-F4B7-99CF-4C47-98ACC05CAEB6}"/>
              </a:ext>
            </a:extLst>
          </p:cNvPr>
          <p:cNvSpPr txBox="1"/>
          <p:nvPr/>
        </p:nvSpPr>
        <p:spPr>
          <a:xfrm>
            <a:off x="233755" y="1023427"/>
            <a:ext cx="243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Shall I Do With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B5177A-17BA-0E43-68C9-16F0A92C45BD}"/>
              </a:ext>
            </a:extLst>
          </p:cNvPr>
          <p:cNvSpPr txBox="1"/>
          <p:nvPr/>
        </p:nvSpPr>
        <p:spPr>
          <a:xfrm>
            <a:off x="79988" y="1242773"/>
            <a:ext cx="274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JESUS?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 animBg="1"/>
      <p:bldP spid="4116" grpId="0" animBg="1"/>
      <p:bldP spid="41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049588" y="79375"/>
            <a:ext cx="57848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EABB5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I’ll Deny Him</a:t>
            </a:r>
          </a:p>
        </p:txBody>
      </p:sp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3049588" y="4038600"/>
            <a:ext cx="5784850" cy="6080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049588" y="993775"/>
            <a:ext cx="578485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Mark 14:66-72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In an evil environment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Denying doctrine or church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Matthew 10:32-33</a:t>
            </a: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3049588" y="4748213"/>
            <a:ext cx="5784850" cy="6429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3049588" y="5473700"/>
            <a:ext cx="5784850" cy="644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3049588" y="4038600"/>
            <a:ext cx="578485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Pick &amp; Choose Worship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Pick &amp; Choose Traits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Pick &amp; Choose Commands</a:t>
            </a:r>
          </a:p>
        </p:txBody>
      </p:sp>
      <p:pic>
        <p:nvPicPr>
          <p:cNvPr id="2" name="Picture 1" descr="A silhouette of a person holding a cross&#10;&#10;Description automatically generated">
            <a:extLst>
              <a:ext uri="{FF2B5EF4-FFF2-40B4-BE49-F238E27FC236}">
                <a16:creationId xmlns:a16="http://schemas.microsoft.com/office/drawing/2014/main" id="{BDD0D300-32AA-462D-0312-5B45C61F26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12" y="2515515"/>
            <a:ext cx="2590754" cy="3880858"/>
          </a:xfrm>
          <a:prstGeom prst="ellipse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49688F5-6692-9C78-BFCD-629749BB48DC}"/>
              </a:ext>
            </a:extLst>
          </p:cNvPr>
          <p:cNvSpPr txBox="1"/>
          <p:nvPr/>
        </p:nvSpPr>
        <p:spPr>
          <a:xfrm>
            <a:off x="538004" y="373194"/>
            <a:ext cx="182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What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4C2AEA-57C7-59D1-267E-38963AD25884}"/>
              </a:ext>
            </a:extLst>
          </p:cNvPr>
          <p:cNvSpPr txBox="1"/>
          <p:nvPr/>
        </p:nvSpPr>
        <p:spPr>
          <a:xfrm>
            <a:off x="233755" y="1023427"/>
            <a:ext cx="243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Shall I Do 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4778A5-AA88-8341-0C48-075E348D53EF}"/>
              </a:ext>
            </a:extLst>
          </p:cNvPr>
          <p:cNvSpPr txBox="1"/>
          <p:nvPr/>
        </p:nvSpPr>
        <p:spPr>
          <a:xfrm>
            <a:off x="79988" y="1242773"/>
            <a:ext cx="274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JESUS?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 animBg="1"/>
      <p:bldP spid="5137" grpId="0" animBg="1"/>
      <p:bldP spid="51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049588" y="79375"/>
            <a:ext cx="57848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EABB5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I’ll Crucify Him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049588" y="993775"/>
            <a:ext cx="578485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Matthew 27:23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Same response,                  less offensive language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Hebrews 6:4-6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Hebrews 10:26-31</a:t>
            </a:r>
          </a:p>
        </p:txBody>
      </p:sp>
      <p:pic>
        <p:nvPicPr>
          <p:cNvPr id="2" name="Picture 1" descr="A silhouette of a person holding a cross&#10;&#10;Description automatically generated">
            <a:extLst>
              <a:ext uri="{FF2B5EF4-FFF2-40B4-BE49-F238E27FC236}">
                <a16:creationId xmlns:a16="http://schemas.microsoft.com/office/drawing/2014/main" id="{3FC5C380-B973-1C39-9722-BDC8A19E0E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12" y="2515515"/>
            <a:ext cx="2590754" cy="3880858"/>
          </a:xfrm>
          <a:prstGeom prst="ellipse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B444AC-296F-E3D6-F7AB-4F43B4A8253D}"/>
              </a:ext>
            </a:extLst>
          </p:cNvPr>
          <p:cNvSpPr txBox="1"/>
          <p:nvPr/>
        </p:nvSpPr>
        <p:spPr>
          <a:xfrm>
            <a:off x="538004" y="373194"/>
            <a:ext cx="182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What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84C55-9131-B62B-7296-11F7ABD765DB}"/>
              </a:ext>
            </a:extLst>
          </p:cNvPr>
          <p:cNvSpPr txBox="1"/>
          <p:nvPr/>
        </p:nvSpPr>
        <p:spPr>
          <a:xfrm>
            <a:off x="233755" y="1023427"/>
            <a:ext cx="243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Shall I Do 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E4A4C4-14CC-7EB6-9A76-60A9D0DF0281}"/>
              </a:ext>
            </a:extLst>
          </p:cNvPr>
          <p:cNvSpPr txBox="1"/>
          <p:nvPr/>
        </p:nvSpPr>
        <p:spPr>
          <a:xfrm>
            <a:off x="79988" y="1242773"/>
            <a:ext cx="274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JESUS?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822990" y="79375"/>
            <a:ext cx="6011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EABB5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I’ll Persecute Him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049588" y="993775"/>
            <a:ext cx="57848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Acts 9:1-5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Persecute His people/church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Brethren guilty too               (Romans 14:1, 10, 15)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Matthew 5:10-12</a:t>
            </a:r>
          </a:p>
        </p:txBody>
      </p:sp>
      <p:pic>
        <p:nvPicPr>
          <p:cNvPr id="2" name="Picture 1" descr="A silhouette of a person holding a cross&#10;&#10;Description automatically generated">
            <a:extLst>
              <a:ext uri="{FF2B5EF4-FFF2-40B4-BE49-F238E27FC236}">
                <a16:creationId xmlns:a16="http://schemas.microsoft.com/office/drawing/2014/main" id="{B27B538A-CCA9-8B85-8E00-7168F588E5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12" y="2515515"/>
            <a:ext cx="2590754" cy="3880858"/>
          </a:xfrm>
          <a:prstGeom prst="ellipse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27952C-0E40-8755-CD5C-DF52E967552C}"/>
              </a:ext>
            </a:extLst>
          </p:cNvPr>
          <p:cNvSpPr txBox="1"/>
          <p:nvPr/>
        </p:nvSpPr>
        <p:spPr>
          <a:xfrm>
            <a:off x="538004" y="373194"/>
            <a:ext cx="182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What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5B4F92-A3CB-8659-322F-AF98D190CC07}"/>
              </a:ext>
            </a:extLst>
          </p:cNvPr>
          <p:cNvSpPr txBox="1"/>
          <p:nvPr/>
        </p:nvSpPr>
        <p:spPr>
          <a:xfrm>
            <a:off x="233755" y="1023427"/>
            <a:ext cx="243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Shall I Do 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D8A15F-E553-3475-8F68-BAF47764BD31}"/>
              </a:ext>
            </a:extLst>
          </p:cNvPr>
          <p:cNvSpPr txBox="1"/>
          <p:nvPr/>
        </p:nvSpPr>
        <p:spPr>
          <a:xfrm>
            <a:off x="79988" y="1242773"/>
            <a:ext cx="274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JESUS?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2440535" y="79375"/>
            <a:ext cx="67034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EABB5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I’ll Postpone Answer</a:t>
            </a:r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3049588" y="1906588"/>
            <a:ext cx="5784850" cy="6080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049588" y="993775"/>
            <a:ext cx="5784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Acts 24:25</a:t>
            </a:r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3049588" y="2616200"/>
            <a:ext cx="5784850" cy="6429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3049588" y="3341688"/>
            <a:ext cx="5784850" cy="644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3049588" y="1906588"/>
            <a:ext cx="5784850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Need to know more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Don’t want to change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8211E"/>
                </a:solidFill>
                <a:latin typeface="Bookman Old Style" panose="02050604050505020204" pitchFamily="18" charset="0"/>
              </a:rPr>
              <a:t>Too Embarrassed</a:t>
            </a:r>
          </a:p>
        </p:txBody>
      </p:sp>
      <p:pic>
        <p:nvPicPr>
          <p:cNvPr id="2" name="Picture 1" descr="A silhouette of a person holding a cross&#10;&#10;Description automatically generated">
            <a:extLst>
              <a:ext uri="{FF2B5EF4-FFF2-40B4-BE49-F238E27FC236}">
                <a16:creationId xmlns:a16="http://schemas.microsoft.com/office/drawing/2014/main" id="{4699996C-238B-B34C-F0A5-91829DF377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12" y="2515515"/>
            <a:ext cx="2590754" cy="3880858"/>
          </a:xfrm>
          <a:prstGeom prst="ellipse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35C5C4-E906-ABE9-5910-661CF95453ED}"/>
              </a:ext>
            </a:extLst>
          </p:cNvPr>
          <p:cNvSpPr txBox="1"/>
          <p:nvPr/>
        </p:nvSpPr>
        <p:spPr>
          <a:xfrm>
            <a:off x="538004" y="373194"/>
            <a:ext cx="182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What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A955E5-6BE7-8E61-AD34-34609A90FFE4}"/>
              </a:ext>
            </a:extLst>
          </p:cNvPr>
          <p:cNvSpPr txBox="1"/>
          <p:nvPr/>
        </p:nvSpPr>
        <p:spPr>
          <a:xfrm>
            <a:off x="233755" y="1023427"/>
            <a:ext cx="243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Shall I Do 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28DF49-9384-406D-FD9F-2B6303AA4D21}"/>
              </a:ext>
            </a:extLst>
          </p:cNvPr>
          <p:cNvSpPr txBox="1"/>
          <p:nvPr/>
        </p:nvSpPr>
        <p:spPr>
          <a:xfrm>
            <a:off x="79988" y="1242773"/>
            <a:ext cx="274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JESUS?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 animBg="1"/>
      <p:bldP spid="8209" grpId="0" animBg="1"/>
      <p:bldP spid="82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440535" y="79375"/>
            <a:ext cx="67034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EABB5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I’m Almost Persuaded</a:t>
            </a: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3049588" y="3124200"/>
            <a:ext cx="5784850" cy="6080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049588" y="993775"/>
            <a:ext cx="5785342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Acts 26:28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Not carried to action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NOT PERSUADED</a:t>
            </a:r>
          </a:p>
          <a:p>
            <a:pPr algn="ctr">
              <a:spcBef>
                <a:spcPct val="50000"/>
              </a:spcBef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049588" y="3124200"/>
            <a:ext cx="57853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dirty="0">
                <a:solidFill>
                  <a:srgbClr val="08211E"/>
                </a:solidFill>
                <a:latin typeface="Bookman Old Style" panose="02050604050505020204" pitchFamily="18" charset="0"/>
              </a:rPr>
              <a:t>Some here are not persuaded</a:t>
            </a:r>
          </a:p>
        </p:txBody>
      </p:sp>
      <p:pic>
        <p:nvPicPr>
          <p:cNvPr id="2" name="Picture 1" descr="A silhouette of a person holding a cross&#10;&#10;Description automatically generated">
            <a:extLst>
              <a:ext uri="{FF2B5EF4-FFF2-40B4-BE49-F238E27FC236}">
                <a16:creationId xmlns:a16="http://schemas.microsoft.com/office/drawing/2014/main" id="{C934A037-E271-44FC-3D68-C6FF8C4155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12" y="2515515"/>
            <a:ext cx="2590754" cy="3880858"/>
          </a:xfrm>
          <a:prstGeom prst="ellipse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EA92EA-61D9-04A8-AED3-8071E38A2A92}"/>
              </a:ext>
            </a:extLst>
          </p:cNvPr>
          <p:cNvSpPr txBox="1"/>
          <p:nvPr/>
        </p:nvSpPr>
        <p:spPr>
          <a:xfrm>
            <a:off x="538004" y="373194"/>
            <a:ext cx="182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What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83F638-47B0-FB57-B4DD-9ED973277634}"/>
              </a:ext>
            </a:extLst>
          </p:cNvPr>
          <p:cNvSpPr txBox="1"/>
          <p:nvPr/>
        </p:nvSpPr>
        <p:spPr>
          <a:xfrm>
            <a:off x="233755" y="1023427"/>
            <a:ext cx="243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Shall I Do 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867CD7-6FFE-582C-8A7A-51468226DD41}"/>
              </a:ext>
            </a:extLst>
          </p:cNvPr>
          <p:cNvSpPr txBox="1"/>
          <p:nvPr/>
        </p:nvSpPr>
        <p:spPr>
          <a:xfrm>
            <a:off x="79988" y="1242773"/>
            <a:ext cx="274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JESUS?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440535" y="79375"/>
            <a:ext cx="67034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EABB5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I’ll Obey Him Now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049588" y="993775"/>
            <a:ext cx="578485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Acts 2:37-41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John 14:15 “if you love Me”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1 Peter 2:22                       obedience to truth        purify souls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1 Peter 3:21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Matthew 7:21</a:t>
            </a:r>
          </a:p>
        </p:txBody>
      </p:sp>
      <p:pic>
        <p:nvPicPr>
          <p:cNvPr id="2" name="Picture 1" descr="A silhouette of a person holding a cross&#10;&#10;Description automatically generated">
            <a:extLst>
              <a:ext uri="{FF2B5EF4-FFF2-40B4-BE49-F238E27FC236}">
                <a16:creationId xmlns:a16="http://schemas.microsoft.com/office/drawing/2014/main" id="{90D1F6EB-5214-9D8C-2F37-DF8647BCCE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12" y="2515515"/>
            <a:ext cx="2590754" cy="3880858"/>
          </a:xfrm>
          <a:prstGeom prst="ellipse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A81184-65F1-AD22-73BE-2416A6E8D947}"/>
              </a:ext>
            </a:extLst>
          </p:cNvPr>
          <p:cNvSpPr txBox="1"/>
          <p:nvPr/>
        </p:nvSpPr>
        <p:spPr>
          <a:xfrm>
            <a:off x="538004" y="373194"/>
            <a:ext cx="182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What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B19E10-F5D5-2C71-CE6A-101C4E6BB0F9}"/>
              </a:ext>
            </a:extLst>
          </p:cNvPr>
          <p:cNvSpPr txBox="1"/>
          <p:nvPr/>
        </p:nvSpPr>
        <p:spPr>
          <a:xfrm>
            <a:off x="233755" y="1023427"/>
            <a:ext cx="243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Shall I Do 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22B58E-4BD7-8750-0633-85E37DC93D7B}"/>
              </a:ext>
            </a:extLst>
          </p:cNvPr>
          <p:cNvSpPr txBox="1"/>
          <p:nvPr/>
        </p:nvSpPr>
        <p:spPr>
          <a:xfrm>
            <a:off x="79988" y="1242773"/>
            <a:ext cx="274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ABB5F"/>
                </a:solidFill>
                <a:latin typeface="Bookman Old Style" panose="02050604050505020204" pitchFamily="18" charset="0"/>
              </a:rPr>
              <a:t>JESUS?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238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Bookman Old Style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</dc:creator>
  <cp:lastModifiedBy>Charles Willis</cp:lastModifiedBy>
  <cp:revision>13</cp:revision>
  <dcterms:created xsi:type="dcterms:W3CDTF">2009-08-12T19:47:44Z</dcterms:created>
  <dcterms:modified xsi:type="dcterms:W3CDTF">2023-12-19T17:26:50Z</dcterms:modified>
</cp:coreProperties>
</file>