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9"/>
      <p:boldItalic r:id="rId10"/>
    </p:embeddedFont>
    <p:embeddedFont>
      <p:font typeface="Cronos Pro" panose="020C0502030403020304" pitchFamily="34" charset="0"/>
      <p:regular r:id="rId11"/>
      <p:bold r:id="rId12"/>
      <p:italic r:id="rId13"/>
    </p:embeddedFont>
    <p:embeddedFont>
      <p:font typeface="Lucida Sans Unicode" panose="020B0602030504020204" pitchFamily="34" charset="0"/>
      <p:regular r:id="rId14"/>
    </p:embeddedFont>
    <p:embeddedFont>
      <p:font typeface="Times" panose="02020603050405020304" pitchFamily="18" charset="0"/>
      <p:regular r:id="rId15"/>
      <p:bold r:id="rId16"/>
      <p:italic r:id="rId17"/>
      <p:boldItalic r:id="rId1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2F49"/>
    <a:srgbClr val="FFFF00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62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4E3A725-00DB-3669-495B-321F2D5DF6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AFC3201-AC43-99B5-609C-5EEE22122C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E560-FA53-119D-8911-D8888353B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6DDDE-A086-95D0-8EB9-AA2B21C7D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3885-CA40-B649-2CEF-EF79A8A3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28BB8-3DDD-BAEE-4585-2348C2BFC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16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094BA-91AE-FF6C-0E14-90FBD8EA4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969FC-9DAD-820C-09A5-6D94329BA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69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C719-4D30-236E-B65E-901E558B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F54C-EA07-CB4C-C190-03BA0769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1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118D-BC38-5F20-1E03-378B2708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5BD8C-21E7-2BDD-D9F4-B92B27BE0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2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5C18-DE32-E3D4-B882-77C0789A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07C7-07AD-F312-8194-D57BCEF2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DA730-24B1-CFD0-FAC4-672B96938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8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AC7-7E98-AA6B-690A-4DFCAFCB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EEE0E-819B-2E67-9852-9A736BBC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328EE-BCF1-C5D7-3847-00380A68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078C8-1A1E-1A3D-B1CE-AC45037B1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0158B-48D8-8DA4-81D7-5FECD989F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1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514D-C594-DDC9-71CD-A8032B38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17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4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A2E5-67DE-4D9B-E9FD-FE94E7BF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7338-8A59-9F13-B667-995017A0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6817B-AAF4-AC12-BB7D-B7896FC52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592A-0764-5B6F-81CE-FBC79A4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82892-A11F-E1E6-1ECE-2B9E31564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61D2D-508B-F829-5A76-0320F291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34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EC0CE165-CF98-CD08-35DF-95F02230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7E927D49-B06B-2D7A-11A7-3FB6C0ED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9A3B87-6FCC-A22C-8B8B-68BC0E31E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A63BE1-5780-E256-4D00-DFAF667EE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SzPct val="100000"/>
        <a:buFont typeface="Times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cs typeface="Lucida Sans Unicode" panose="020B0602030504020204" pitchFamily="34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" panose="02020603050405020304" pitchFamily="18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" panose="02020603050405020304" pitchFamily="18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" panose="02020603050405020304" pitchFamily="18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panose="02020603050405020304" pitchFamily="18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panose="02020603050405020304" pitchFamily="18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980D99-3D0E-10E3-2825-CD24FA3BD9AC}"/>
              </a:ext>
            </a:extLst>
          </p:cNvPr>
          <p:cNvSpPr/>
          <p:nvPr/>
        </p:nvSpPr>
        <p:spPr bwMode="auto">
          <a:xfrm>
            <a:off x="8548" y="0"/>
            <a:ext cx="9143999" cy="6858000"/>
          </a:xfrm>
          <a:prstGeom prst="rect">
            <a:avLst/>
          </a:prstGeom>
          <a:solidFill>
            <a:srgbClr val="0A2F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7B7ED9D-F5F2-C74D-FFC8-425856674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1141413"/>
          </a:xfrm>
        </p:spPr>
        <p:txBody>
          <a:bodyPr/>
          <a:lstStyle/>
          <a:p>
            <a:r>
              <a:rPr lang="en-US" altLang="en-US" sz="7200" dirty="0">
                <a:latin typeface="Cronos Pro" panose="020C0502030403020304" pitchFamily="34" charset="0"/>
              </a:rPr>
              <a:t>A Time To Be Serious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73F16C-4498-B9FF-0079-4E0CBC3A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Ecclesiastes 3:7 </a:t>
            </a:r>
          </a:p>
          <a:p>
            <a:pPr marL="0" indent="0" algn="ctr">
              <a:buNone/>
            </a:pPr>
            <a:r>
              <a:rPr lang="en-US" altLang="en-US" i="1" dirty="0">
                <a:latin typeface="Adobe Garamond Pro Bold" panose="02020702060506020403" pitchFamily="18" charset="0"/>
              </a:rPr>
              <a:t>“a time to be silent and a time to speak”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Ecclesiastes 3:4</a:t>
            </a:r>
          </a:p>
          <a:p>
            <a:pPr marL="0" indent="0" algn="ctr">
              <a:buNone/>
            </a:pPr>
            <a:r>
              <a:rPr lang="en-US" altLang="en-US" i="1" dirty="0">
                <a:latin typeface="Adobe Garamond Pro Bold" panose="02020702060506020403" pitchFamily="18" charset="0"/>
              </a:rPr>
              <a:t>“A time to weep and a time to laugh”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Attitudes in Worship Assembly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0BE9C8-C704-84CD-E7C3-A3C26F7D28EA}"/>
              </a:ext>
            </a:extLst>
          </p:cNvPr>
          <p:cNvSpPr/>
          <p:nvPr/>
        </p:nvSpPr>
        <p:spPr bwMode="auto">
          <a:xfrm>
            <a:off x="8548" y="0"/>
            <a:ext cx="9143999" cy="6858000"/>
          </a:xfrm>
          <a:prstGeom prst="rect">
            <a:avLst/>
          </a:prstGeom>
          <a:solidFill>
            <a:srgbClr val="0A2F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214EBF5-EC9E-5B52-7518-B804CAA5B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0813" cy="1141413"/>
          </a:xfrm>
        </p:spPr>
        <p:txBody>
          <a:bodyPr/>
          <a:lstStyle/>
          <a:p>
            <a:r>
              <a:rPr lang="en-US" altLang="en-US" sz="6000" dirty="0">
                <a:latin typeface="Cronos Pro" panose="020C0502030403020304" pitchFamily="34" charset="0"/>
              </a:rPr>
              <a:t>Recognize and Avoid     Evil Companions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9E245E-2001-F811-CD0B-4290E6F51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32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Proverbs 4:14-17</a:t>
            </a:r>
          </a:p>
          <a:p>
            <a:pPr marL="0" indent="0" algn="ctr">
              <a:buNone/>
            </a:pPr>
            <a:r>
              <a:rPr lang="en-US" altLang="en-US" i="1" dirty="0">
                <a:latin typeface="Adobe Garamond Pro Bold" panose="02020702060506020403" pitchFamily="18" charset="0"/>
              </a:rPr>
              <a:t>“Bad company corrupts good morals” </a:t>
            </a:r>
            <a:r>
              <a:rPr lang="en-US" altLang="en-US" dirty="0">
                <a:latin typeface="Adobe Garamond Pro Bold" panose="02020702060506020403" pitchFamily="18" charset="0"/>
              </a:rPr>
              <a:t>(1 Cor. 15:33)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 Proverbs 22:24-25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Proverbs 23:17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Impulsiveness can be devastating (Proverbs14:16)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Evaluate Friends (Proverbs 17:15)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1516D-CC6B-0DAB-9249-E633CF1C5C4A}"/>
              </a:ext>
            </a:extLst>
          </p:cNvPr>
          <p:cNvSpPr/>
          <p:nvPr/>
        </p:nvSpPr>
        <p:spPr bwMode="auto">
          <a:xfrm>
            <a:off x="8548" y="0"/>
            <a:ext cx="9143999" cy="6858000"/>
          </a:xfrm>
          <a:prstGeom prst="rect">
            <a:avLst/>
          </a:prstGeom>
          <a:solidFill>
            <a:srgbClr val="0A2F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5D9FB3A-9792-67AF-2AD7-1B194C2D7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1413"/>
          </a:xfrm>
        </p:spPr>
        <p:txBody>
          <a:bodyPr/>
          <a:lstStyle/>
          <a:p>
            <a:r>
              <a:rPr lang="en-US" altLang="en-US" sz="6000" dirty="0">
                <a:latin typeface="Cronos Pro" panose="020C0502030403020304" pitchFamily="34" charset="0"/>
              </a:rPr>
              <a:t>Relationships Are Important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F91446B-0388-2E12-01EA-7D8E0C2A9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6593" y="1600200"/>
            <a:ext cx="7770813" cy="41132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>
                <a:latin typeface="Adobe Garamond Pro Bold" panose="02020702060506020403" pitchFamily="18" charset="0"/>
              </a:rPr>
              <a:t>With Opposite Sex </a:t>
            </a:r>
            <a:r>
              <a:rPr lang="en-US" altLang="en-US" dirty="0">
                <a:latin typeface="Adobe Garamond Pro Bold" panose="02020702060506020403" pitchFamily="18" charset="0"/>
              </a:rPr>
              <a:t>(Ecclesiastes 3:5)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sz="4000" dirty="0">
                <a:latin typeface="Adobe Garamond Pro Bold" panose="02020702060506020403" pitchFamily="18" charset="0"/>
              </a:rPr>
              <a:t>With Parents </a:t>
            </a:r>
            <a:r>
              <a:rPr lang="en-US" altLang="en-US" dirty="0">
                <a:latin typeface="Adobe Garamond Pro Bold" panose="02020702060506020403" pitchFamily="18" charset="0"/>
              </a:rPr>
              <a:t>(Proverbs 15:28)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Proverbs 20:20;  16:18;  30:15-17;  15:12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	Ephesians 6:1-3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1 Timothy 5:4; Proverbs 23:22; 17:6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DE6EC3-5B2C-1CED-E22C-18D00B4EBB17}"/>
              </a:ext>
            </a:extLst>
          </p:cNvPr>
          <p:cNvSpPr/>
          <p:nvPr/>
        </p:nvSpPr>
        <p:spPr bwMode="auto">
          <a:xfrm>
            <a:off x="8548" y="0"/>
            <a:ext cx="9143999" cy="6858000"/>
          </a:xfrm>
          <a:prstGeom prst="rect">
            <a:avLst/>
          </a:prstGeom>
          <a:solidFill>
            <a:srgbClr val="0A2F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7F42F4B-32D8-FF74-37E9-A33E221B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0813" cy="1141413"/>
          </a:xfrm>
        </p:spPr>
        <p:txBody>
          <a:bodyPr/>
          <a:lstStyle/>
          <a:p>
            <a:r>
              <a:rPr lang="en-US" altLang="en-US" sz="6000" dirty="0">
                <a:latin typeface="Cronos Pro" panose="020C0502030403020304" pitchFamily="34" charset="0"/>
              </a:rPr>
              <a:t>Follow Wise Counsel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B8EFE7A-1979-0D3C-48DD-AF7948AC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295400"/>
            <a:ext cx="7770813" cy="411321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1 Kings 12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Proverbs: 15:32-33;  19:20;  12:15;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8:33; 4:1-9;  29:1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Listen to Parents 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(Proverbs 15:5)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Listen to God  </a:t>
            </a: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(Psalm 119:9; Ecclesiastes 12:13)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DE6EC3-5B2C-1CED-E22C-18D00B4EBB17}"/>
              </a:ext>
            </a:extLst>
          </p:cNvPr>
          <p:cNvSpPr/>
          <p:nvPr/>
        </p:nvSpPr>
        <p:spPr bwMode="auto">
          <a:xfrm>
            <a:off x="8548" y="0"/>
            <a:ext cx="9143999" cy="6858000"/>
          </a:xfrm>
          <a:prstGeom prst="rect">
            <a:avLst/>
          </a:prstGeom>
          <a:solidFill>
            <a:srgbClr val="0A2F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7F42F4B-32D8-FF74-37E9-A33E221B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0813" cy="1141413"/>
          </a:xfrm>
        </p:spPr>
        <p:txBody>
          <a:bodyPr/>
          <a:lstStyle/>
          <a:p>
            <a:r>
              <a:rPr lang="en-US" altLang="en-US" sz="6000" dirty="0">
                <a:latin typeface="Cronos Pro" panose="020C0502030403020304" pitchFamily="34" charset="0"/>
              </a:rPr>
              <a:t>Conclusion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B8EFE7A-1979-0D3C-48DD-AF7948AC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We are ALWAYS in the presence of God!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Have you wandered from God’s path?</a:t>
            </a:r>
          </a:p>
          <a:p>
            <a:pPr marL="0" indent="0" algn="ctr">
              <a:buNone/>
            </a:pPr>
            <a:endParaRPr lang="en-US" altLang="en-US" dirty="0">
              <a:latin typeface="Adobe Garamond Pro Bold" panose="020207020605060204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Adobe Garamond Pro Bold" panose="02020702060506020403" pitchFamily="18" charset="0"/>
              </a:rPr>
              <a:t>Have you obeyed the gospel?</a:t>
            </a:r>
          </a:p>
        </p:txBody>
      </p:sp>
    </p:spTree>
    <p:extLst>
      <p:ext uri="{BB962C8B-B14F-4D97-AF65-F5344CB8AC3E}">
        <p14:creationId xmlns:p14="http://schemas.microsoft.com/office/powerpoint/2010/main" val="9946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Lucida Sans Unicode"/>
      </a:majorFont>
      <a:minorFont>
        <a:latin typeface="Time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169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Arial</vt:lpstr>
      <vt:lpstr>Times</vt:lpstr>
      <vt:lpstr>Cronos Pro</vt:lpstr>
      <vt:lpstr>Adobe Garamond Pro Bold</vt:lpstr>
      <vt:lpstr>Lucida Sans Unicode</vt:lpstr>
      <vt:lpstr>Default Design</vt:lpstr>
      <vt:lpstr>PowerPoint Presentation</vt:lpstr>
      <vt:lpstr>A Time To Be Serious</vt:lpstr>
      <vt:lpstr>Recognize and Avoid     Evil Companions</vt:lpstr>
      <vt:lpstr>Relationships Are Important</vt:lpstr>
      <vt:lpstr>Follow Wise Counsel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7</cp:revision>
  <dcterms:modified xsi:type="dcterms:W3CDTF">2023-12-04T23:24:32Z</dcterms:modified>
</cp:coreProperties>
</file>