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dobe Garamond Pro" panose="02020502060506020403" pitchFamily="18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Elephant" panose="02020904090505020303" pitchFamily="18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2B7"/>
    <a:srgbClr val="ECE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4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persons hand&#10;&#10;Description automatically generated">
            <a:extLst>
              <a:ext uri="{FF2B5EF4-FFF2-40B4-BE49-F238E27FC236}">
                <a16:creationId xmlns:a16="http://schemas.microsoft.com/office/drawing/2014/main" id="{8596D1B9-8C26-4456-A22B-2D3A4E2DB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641B2D-E88D-4650-8684-8BE7FC6BDB89}"/>
              </a:ext>
            </a:extLst>
          </p:cNvPr>
          <p:cNvSpPr txBox="1"/>
          <p:nvPr/>
        </p:nvSpPr>
        <p:spPr>
          <a:xfrm>
            <a:off x="1661020" y="755009"/>
            <a:ext cx="748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Elephant" panose="02020904090505020303" pitchFamily="18" charset="0"/>
                <a:cs typeface="Aharoni" panose="02010803020104030203" pitchFamily="2" charset="-79"/>
              </a:rPr>
              <a:t>Holding Fast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4EADE2-2849-49CA-AC91-FCAD5DE19A3C}"/>
              </a:ext>
            </a:extLst>
          </p:cNvPr>
          <p:cNvSpPr txBox="1"/>
          <p:nvPr/>
        </p:nvSpPr>
        <p:spPr>
          <a:xfrm>
            <a:off x="704675" y="4302498"/>
            <a:ext cx="8439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Elephant" panose="02020904090505020303" pitchFamily="18" charset="0"/>
                <a:cs typeface="Aharoni" panose="02010803020104030203" pitchFamily="2" charset="-79"/>
              </a:rPr>
              <a:t>or</a:t>
            </a:r>
            <a:r>
              <a:rPr lang="en-US" sz="7200" dirty="0">
                <a:latin typeface="Elephant" panose="02020904090505020303" pitchFamily="18" charset="0"/>
                <a:cs typeface="Aharoni" panose="02010803020104030203" pitchFamily="2" charset="-79"/>
              </a:rPr>
              <a:t> Shrinking Back</a:t>
            </a:r>
          </a:p>
        </p:txBody>
      </p:sp>
    </p:spTree>
    <p:extLst>
      <p:ext uri="{BB962C8B-B14F-4D97-AF65-F5344CB8AC3E}">
        <p14:creationId xmlns:p14="http://schemas.microsoft.com/office/powerpoint/2010/main" val="8067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D6D25CA-B462-4411-884A-6DF951DFD24A}"/>
              </a:ext>
            </a:extLst>
          </p:cNvPr>
          <p:cNvGrpSpPr/>
          <p:nvPr/>
        </p:nvGrpSpPr>
        <p:grpSpPr>
          <a:xfrm>
            <a:off x="1" y="5461234"/>
            <a:ext cx="9144000" cy="1325458"/>
            <a:chOff x="1" y="5461234"/>
            <a:chExt cx="9144000" cy="13254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3A7A95D-2C0A-43E6-AC06-1BD9B2CEC3BE}"/>
                </a:ext>
              </a:extLst>
            </p:cNvPr>
            <p:cNvSpPr/>
            <p:nvPr/>
          </p:nvSpPr>
          <p:spPr>
            <a:xfrm>
              <a:off x="1" y="5461234"/>
              <a:ext cx="9144000" cy="1325458"/>
            </a:xfrm>
            <a:prstGeom prst="rect">
              <a:avLst/>
            </a:prstGeom>
            <a:solidFill>
              <a:srgbClr val="DED2B7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831D2111-7C4C-4F36-9D21-F81F2CB8B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017" r="-1" b="25331"/>
            <a:stretch/>
          </p:blipFill>
          <p:spPr>
            <a:xfrm>
              <a:off x="92278" y="5543025"/>
              <a:ext cx="3025887" cy="1243667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3BE5DE-81F9-4B50-AE87-ED8C2B8F6836}"/>
                </a:ext>
              </a:extLst>
            </p:cNvPr>
            <p:cNvSpPr txBox="1"/>
            <p:nvPr/>
          </p:nvSpPr>
          <p:spPr>
            <a:xfrm>
              <a:off x="3060107" y="5543025"/>
              <a:ext cx="6048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Elephant" panose="02020904090505020303" pitchFamily="18" charset="0"/>
                  <a:cs typeface="Aharoni" panose="02010803020104030203" pitchFamily="2" charset="-79"/>
                </a:rPr>
                <a:t>Holding Fast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12A73B-2826-4401-85DA-64E82A16E6C5}"/>
                </a:ext>
              </a:extLst>
            </p:cNvPr>
            <p:cNvSpPr txBox="1"/>
            <p:nvPr/>
          </p:nvSpPr>
          <p:spPr>
            <a:xfrm>
              <a:off x="3060107" y="6034054"/>
              <a:ext cx="6048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>
                  <a:latin typeface="Elephant" panose="02020904090505020303" pitchFamily="18" charset="0"/>
                  <a:cs typeface="Aharoni" panose="02010803020104030203" pitchFamily="2" charset="-79"/>
                </a:rPr>
                <a:t> </a:t>
              </a:r>
              <a:r>
                <a:rPr lang="en-US" sz="3200" dirty="0">
                  <a:latin typeface="Elephant" panose="02020904090505020303" pitchFamily="18" charset="0"/>
                  <a:cs typeface="Aharoni" panose="02010803020104030203" pitchFamily="2" charset="-79"/>
                </a:rPr>
                <a:t>or</a:t>
              </a:r>
              <a:r>
                <a:rPr lang="en-US" sz="3600" dirty="0">
                  <a:latin typeface="Elephant" panose="02020904090505020303" pitchFamily="18" charset="0"/>
                  <a:cs typeface="Aharoni" panose="02010803020104030203" pitchFamily="2" charset="-79"/>
                </a:rPr>
                <a:t> Shrinking Back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1C4E700-466C-461B-8589-67E25E2ED4B4}"/>
              </a:ext>
            </a:extLst>
          </p:cNvPr>
          <p:cNvSpPr txBox="1"/>
          <p:nvPr/>
        </p:nvSpPr>
        <p:spPr>
          <a:xfrm>
            <a:off x="93933" y="71308"/>
            <a:ext cx="8941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DED2B7"/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Hold Fast Without Wavering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BEC03-FFBD-4A63-B3D6-8F99B1871643}"/>
              </a:ext>
            </a:extLst>
          </p:cNvPr>
          <p:cNvSpPr txBox="1"/>
          <p:nvPr/>
        </p:nvSpPr>
        <p:spPr>
          <a:xfrm>
            <a:off x="101495" y="797014"/>
            <a:ext cx="8941010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DED2B7"/>
                </a:solidFill>
                <a:latin typeface="Adobe Garamond Pro" panose="02020502060506020403" pitchFamily="18" charset="0"/>
                <a:cs typeface="Aharoni" panose="02010803020104030203" pitchFamily="2" charset="-79"/>
              </a:rPr>
              <a:t>We have confidence (Heb. 10:19)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DED2B7"/>
                </a:solidFill>
                <a:latin typeface="Adobe Garamond Pro" panose="02020502060506020403" pitchFamily="18" charset="0"/>
                <a:cs typeface="Aharoni" panose="02010803020104030203" pitchFamily="2" charset="-79"/>
              </a:rPr>
              <a:t>We can “draw near” (v. 22)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DED2B7"/>
                </a:solidFill>
                <a:latin typeface="Adobe Garamond Pro" panose="02020502060506020403" pitchFamily="18" charset="0"/>
                <a:cs typeface="Aharoni" panose="02010803020104030203" pitchFamily="2" charset="-79"/>
              </a:rPr>
              <a:t>Hold fast our confession (v. 23)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DED2B7"/>
                </a:solidFill>
                <a:latin typeface="Adobe Garamond Pro" panose="02020502060506020403" pitchFamily="18" charset="0"/>
                <a:cs typeface="Aharoni" panose="02010803020104030203" pitchFamily="2" charset="-79"/>
              </a:rPr>
              <a:t>He who promised is faithful (v. 23)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DED2B7"/>
                </a:solidFill>
                <a:latin typeface="Adobe Garamond Pro" panose="02020502060506020403" pitchFamily="18" charset="0"/>
                <a:cs typeface="Aharoni" panose="02010803020104030203" pitchFamily="2" charset="-79"/>
              </a:rPr>
              <a:t>Consider how to stimulate one another (v.24)</a:t>
            </a:r>
          </a:p>
        </p:txBody>
      </p:sp>
    </p:spTree>
    <p:extLst>
      <p:ext uri="{BB962C8B-B14F-4D97-AF65-F5344CB8AC3E}">
        <p14:creationId xmlns:p14="http://schemas.microsoft.com/office/powerpoint/2010/main" val="30492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B705B9-867F-4BEA-BA49-F1D53D131B18}"/>
              </a:ext>
            </a:extLst>
          </p:cNvPr>
          <p:cNvGrpSpPr/>
          <p:nvPr/>
        </p:nvGrpSpPr>
        <p:grpSpPr>
          <a:xfrm>
            <a:off x="1" y="5461234"/>
            <a:ext cx="9144000" cy="1325458"/>
            <a:chOff x="1" y="5461234"/>
            <a:chExt cx="9144000" cy="13254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1DB513-0553-4FAD-A2EC-A024FEDE5DC2}"/>
                </a:ext>
              </a:extLst>
            </p:cNvPr>
            <p:cNvSpPr/>
            <p:nvPr/>
          </p:nvSpPr>
          <p:spPr>
            <a:xfrm>
              <a:off x="1" y="5461234"/>
              <a:ext cx="9144000" cy="1325458"/>
            </a:xfrm>
            <a:prstGeom prst="rect">
              <a:avLst/>
            </a:prstGeom>
            <a:solidFill>
              <a:srgbClr val="DED2B7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93B06C67-99F1-4F7A-9FC8-419A0F07E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017" r="-1" b="25331"/>
            <a:stretch/>
          </p:blipFill>
          <p:spPr>
            <a:xfrm>
              <a:off x="92278" y="5543025"/>
              <a:ext cx="3025887" cy="1243667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BF0F9E-94C2-4CC5-A1E7-A5F0256FD6FB}"/>
                </a:ext>
              </a:extLst>
            </p:cNvPr>
            <p:cNvSpPr txBox="1"/>
            <p:nvPr/>
          </p:nvSpPr>
          <p:spPr>
            <a:xfrm>
              <a:off x="3060107" y="5543025"/>
              <a:ext cx="6048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Elephant" panose="02020904090505020303" pitchFamily="18" charset="0"/>
                  <a:cs typeface="Aharoni" panose="02010803020104030203" pitchFamily="2" charset="-79"/>
                </a:rPr>
                <a:t>Holding Fast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80142A-C04C-4F36-B77F-F0AD26EFA169}"/>
                </a:ext>
              </a:extLst>
            </p:cNvPr>
            <p:cNvSpPr txBox="1"/>
            <p:nvPr/>
          </p:nvSpPr>
          <p:spPr>
            <a:xfrm>
              <a:off x="3060107" y="6034054"/>
              <a:ext cx="6048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>
                  <a:latin typeface="Elephant" panose="02020904090505020303" pitchFamily="18" charset="0"/>
                  <a:cs typeface="Aharoni" panose="02010803020104030203" pitchFamily="2" charset="-79"/>
                </a:rPr>
                <a:t> </a:t>
              </a:r>
              <a:r>
                <a:rPr lang="en-US" sz="3200" dirty="0">
                  <a:latin typeface="Elephant" panose="02020904090505020303" pitchFamily="18" charset="0"/>
                  <a:cs typeface="Aharoni" panose="02010803020104030203" pitchFamily="2" charset="-79"/>
                </a:rPr>
                <a:t>or</a:t>
              </a:r>
              <a:r>
                <a:rPr lang="en-US" sz="3600" dirty="0">
                  <a:latin typeface="Elephant" panose="02020904090505020303" pitchFamily="18" charset="0"/>
                  <a:cs typeface="Aharoni" panose="02010803020104030203" pitchFamily="2" charset="-79"/>
                </a:rPr>
                <a:t> Shrinking Back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4D9FD80-AE18-4C62-8781-C5AA0327CC99}"/>
              </a:ext>
            </a:extLst>
          </p:cNvPr>
          <p:cNvSpPr txBox="1"/>
          <p:nvPr/>
        </p:nvSpPr>
        <p:spPr>
          <a:xfrm>
            <a:off x="93933" y="71308"/>
            <a:ext cx="8941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DED2B7"/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Willful Sin Destroys Covenant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AC88B-E768-4363-BA62-31CAE5B82592}"/>
              </a:ext>
            </a:extLst>
          </p:cNvPr>
          <p:cNvSpPr txBox="1"/>
          <p:nvPr/>
        </p:nvSpPr>
        <p:spPr>
          <a:xfrm>
            <a:off x="101495" y="797014"/>
            <a:ext cx="894101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DED2B7"/>
                </a:solidFill>
                <a:latin typeface="Adobe Garamond Pro" panose="02020502060506020403" pitchFamily="18" charset="0"/>
                <a:cs typeface="Aharoni" panose="02010803020104030203" pitchFamily="2" charset="-79"/>
              </a:rPr>
              <a:t>Speaking to Christians (Heb. 10:26)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DED2B7"/>
                </a:solidFill>
                <a:latin typeface="Adobe Garamond Pro" panose="02020502060506020403" pitchFamily="18" charset="0"/>
                <a:cs typeface="Aharoni" panose="02010803020104030203" pitchFamily="2" charset="-79"/>
              </a:rPr>
              <a:t>A terrifying expectation (v. 26)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DED2B7"/>
                </a:solidFill>
                <a:latin typeface="Adobe Garamond Pro" panose="02020502060506020403" pitchFamily="18" charset="0"/>
                <a:cs typeface="Aharoni" panose="02010803020104030203" pitchFamily="2" charset="-79"/>
              </a:rPr>
              <a:t>Regard covenant with contempt (v. 29)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DED2B7"/>
                </a:solidFill>
                <a:latin typeface="Adobe Garamond Pro" panose="02020502060506020403" pitchFamily="18" charset="0"/>
                <a:cs typeface="Aharoni" panose="02010803020104030203" pitchFamily="2" charset="-79"/>
              </a:rPr>
              <a:t>The Lord will judge His people (v. 30)</a:t>
            </a:r>
          </a:p>
        </p:txBody>
      </p:sp>
    </p:spTree>
    <p:extLst>
      <p:ext uri="{BB962C8B-B14F-4D97-AF65-F5344CB8AC3E}">
        <p14:creationId xmlns:p14="http://schemas.microsoft.com/office/powerpoint/2010/main" val="30940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4FB14D-95CD-482D-B90B-9D4068747334}"/>
              </a:ext>
            </a:extLst>
          </p:cNvPr>
          <p:cNvGrpSpPr/>
          <p:nvPr/>
        </p:nvGrpSpPr>
        <p:grpSpPr>
          <a:xfrm>
            <a:off x="1" y="5461234"/>
            <a:ext cx="9144000" cy="1325458"/>
            <a:chOff x="1" y="5461234"/>
            <a:chExt cx="9144000" cy="13254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443B3C1-9021-421B-9BF5-A1A249536EF9}"/>
                </a:ext>
              </a:extLst>
            </p:cNvPr>
            <p:cNvSpPr/>
            <p:nvPr/>
          </p:nvSpPr>
          <p:spPr>
            <a:xfrm>
              <a:off x="1" y="5461234"/>
              <a:ext cx="9144000" cy="1325458"/>
            </a:xfrm>
            <a:prstGeom prst="rect">
              <a:avLst/>
            </a:prstGeom>
            <a:solidFill>
              <a:srgbClr val="DED2B7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BFFA632C-5CDC-463C-80B7-B38352208C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017" r="-1" b="25331"/>
            <a:stretch/>
          </p:blipFill>
          <p:spPr>
            <a:xfrm>
              <a:off x="92278" y="5543025"/>
              <a:ext cx="3025887" cy="1243667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4B87A1-5389-4E05-B2F8-F42CF3C0390F}"/>
                </a:ext>
              </a:extLst>
            </p:cNvPr>
            <p:cNvSpPr txBox="1"/>
            <p:nvPr/>
          </p:nvSpPr>
          <p:spPr>
            <a:xfrm>
              <a:off x="3060107" y="5543025"/>
              <a:ext cx="6048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Elephant" panose="02020904090505020303" pitchFamily="18" charset="0"/>
                  <a:cs typeface="Aharoni" panose="02010803020104030203" pitchFamily="2" charset="-79"/>
                </a:rPr>
                <a:t>Holding Fast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F2F3A4-63A6-4B28-BA90-E7B5DACF4265}"/>
                </a:ext>
              </a:extLst>
            </p:cNvPr>
            <p:cNvSpPr txBox="1"/>
            <p:nvPr/>
          </p:nvSpPr>
          <p:spPr>
            <a:xfrm>
              <a:off x="3060107" y="6034054"/>
              <a:ext cx="6048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>
                  <a:latin typeface="Elephant" panose="02020904090505020303" pitchFamily="18" charset="0"/>
                  <a:cs typeface="Aharoni" panose="02010803020104030203" pitchFamily="2" charset="-79"/>
                </a:rPr>
                <a:t> </a:t>
              </a:r>
              <a:r>
                <a:rPr lang="en-US" sz="3200" dirty="0">
                  <a:latin typeface="Elephant" panose="02020904090505020303" pitchFamily="18" charset="0"/>
                  <a:cs typeface="Aharoni" panose="02010803020104030203" pitchFamily="2" charset="-79"/>
                </a:rPr>
                <a:t>or</a:t>
              </a:r>
              <a:r>
                <a:rPr lang="en-US" sz="3600" dirty="0">
                  <a:latin typeface="Elephant" panose="02020904090505020303" pitchFamily="18" charset="0"/>
                  <a:cs typeface="Aharoni" panose="02010803020104030203" pitchFamily="2" charset="-79"/>
                </a:rPr>
                <a:t> Shrinking Back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5536D3B-8BFE-4109-B915-1AB57ACF8ECA}"/>
              </a:ext>
            </a:extLst>
          </p:cNvPr>
          <p:cNvSpPr txBox="1"/>
          <p:nvPr/>
        </p:nvSpPr>
        <p:spPr>
          <a:xfrm>
            <a:off x="93933" y="71308"/>
            <a:ext cx="8941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DED2B7"/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Remembering helps…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8D0A0-A394-40B4-8287-9D254A6396AD}"/>
              </a:ext>
            </a:extLst>
          </p:cNvPr>
          <p:cNvSpPr txBox="1"/>
          <p:nvPr/>
        </p:nvSpPr>
        <p:spPr>
          <a:xfrm>
            <a:off x="101495" y="797014"/>
            <a:ext cx="894101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DED2B7"/>
                </a:solidFill>
                <a:latin typeface="Adobe Garamond Pro" panose="02020502060506020403" pitchFamily="18" charset="0"/>
                <a:cs typeface="Aharoni" panose="02010803020104030203" pitchFamily="2" charset="-79"/>
              </a:rPr>
              <a:t>After being enlightened (Heb. 10:32)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DED2B7"/>
                </a:solidFill>
                <a:latin typeface="Adobe Garamond Pro" panose="02020502060506020403" pitchFamily="18" charset="0"/>
                <a:cs typeface="Aharoni" panose="02010803020104030203" pitchFamily="2" charset="-79"/>
              </a:rPr>
              <a:t>Don’t throw away confidence your (v. 35)</a:t>
            </a:r>
          </a:p>
        </p:txBody>
      </p:sp>
    </p:spTree>
    <p:extLst>
      <p:ext uri="{BB962C8B-B14F-4D97-AF65-F5344CB8AC3E}">
        <p14:creationId xmlns:p14="http://schemas.microsoft.com/office/powerpoint/2010/main" val="26550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0EE21E-EB7A-4B9C-A441-6F22504B9DB5}"/>
              </a:ext>
            </a:extLst>
          </p:cNvPr>
          <p:cNvGrpSpPr/>
          <p:nvPr/>
        </p:nvGrpSpPr>
        <p:grpSpPr>
          <a:xfrm>
            <a:off x="1" y="5461234"/>
            <a:ext cx="9144000" cy="1325458"/>
            <a:chOff x="1" y="5461234"/>
            <a:chExt cx="9144000" cy="13254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413601-B866-4CF3-A10E-5674F30EB476}"/>
                </a:ext>
              </a:extLst>
            </p:cNvPr>
            <p:cNvSpPr/>
            <p:nvPr/>
          </p:nvSpPr>
          <p:spPr>
            <a:xfrm>
              <a:off x="1" y="5461234"/>
              <a:ext cx="9144000" cy="1325458"/>
            </a:xfrm>
            <a:prstGeom prst="rect">
              <a:avLst/>
            </a:prstGeom>
            <a:solidFill>
              <a:srgbClr val="DED2B7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2072B2C7-4587-487E-A9C8-48D0F5669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017" r="-1" b="25331"/>
            <a:stretch/>
          </p:blipFill>
          <p:spPr>
            <a:xfrm>
              <a:off x="92278" y="5543025"/>
              <a:ext cx="3025887" cy="1243667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C0ABE6-6BCB-448C-A2D7-80F959E6AAE7}"/>
                </a:ext>
              </a:extLst>
            </p:cNvPr>
            <p:cNvSpPr txBox="1"/>
            <p:nvPr/>
          </p:nvSpPr>
          <p:spPr>
            <a:xfrm>
              <a:off x="3060107" y="5543025"/>
              <a:ext cx="6048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Elephant" panose="02020904090505020303" pitchFamily="18" charset="0"/>
                  <a:cs typeface="Aharoni" panose="02010803020104030203" pitchFamily="2" charset="-79"/>
                </a:rPr>
                <a:t>Holding Fast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18CDB1-5C2B-4FB2-ABEB-2C7785B8785F}"/>
                </a:ext>
              </a:extLst>
            </p:cNvPr>
            <p:cNvSpPr txBox="1"/>
            <p:nvPr/>
          </p:nvSpPr>
          <p:spPr>
            <a:xfrm>
              <a:off x="3060107" y="6034054"/>
              <a:ext cx="6048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>
                  <a:latin typeface="Elephant" panose="02020904090505020303" pitchFamily="18" charset="0"/>
                  <a:cs typeface="Aharoni" panose="02010803020104030203" pitchFamily="2" charset="-79"/>
                </a:rPr>
                <a:t> </a:t>
              </a:r>
              <a:r>
                <a:rPr lang="en-US" sz="3200" dirty="0">
                  <a:latin typeface="Elephant" panose="02020904090505020303" pitchFamily="18" charset="0"/>
                  <a:cs typeface="Aharoni" panose="02010803020104030203" pitchFamily="2" charset="-79"/>
                </a:rPr>
                <a:t>or</a:t>
              </a:r>
              <a:r>
                <a:rPr lang="en-US" sz="3600" dirty="0">
                  <a:latin typeface="Elephant" panose="02020904090505020303" pitchFamily="18" charset="0"/>
                  <a:cs typeface="Aharoni" panose="02010803020104030203" pitchFamily="2" charset="-79"/>
                </a:rPr>
                <a:t> Shrinking Back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6C742F-73AB-41CC-BE86-1A249B3153F3}"/>
              </a:ext>
            </a:extLst>
          </p:cNvPr>
          <p:cNvSpPr txBox="1"/>
          <p:nvPr/>
        </p:nvSpPr>
        <p:spPr>
          <a:xfrm>
            <a:off x="93933" y="71308"/>
            <a:ext cx="8941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DED2B7"/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If He Shrinks Back…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561B9C-4FD8-47C4-B809-88E2667A1CE0}"/>
              </a:ext>
            </a:extLst>
          </p:cNvPr>
          <p:cNvSpPr txBox="1"/>
          <p:nvPr/>
        </p:nvSpPr>
        <p:spPr>
          <a:xfrm>
            <a:off x="101495" y="797014"/>
            <a:ext cx="894101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DED2B7"/>
                </a:solidFill>
                <a:latin typeface="Adobe Garamond Pro" panose="02020502060506020403" pitchFamily="18" charset="0"/>
                <a:cs typeface="Aharoni" panose="02010803020104030203" pitchFamily="2" charset="-79"/>
              </a:rPr>
              <a:t>Speaking to Christians (Heb. 10:38)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DED2B7"/>
                </a:solidFill>
                <a:latin typeface="Adobe Garamond Pro" panose="02020502060506020403" pitchFamily="18" charset="0"/>
                <a:cs typeface="Aharoni" panose="02010803020104030203" pitchFamily="2" charset="-79"/>
              </a:rPr>
              <a:t>Apply to context (v. 24-25)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DED2B7"/>
                </a:solidFill>
                <a:latin typeface="Adobe Garamond Pro" panose="02020502060506020403" pitchFamily="18" charset="0"/>
                <a:cs typeface="Aharoni" panose="02010803020104030203" pitchFamily="2" charset="-79"/>
              </a:rPr>
              <a:t>God has no pleasure in this one</a:t>
            </a:r>
          </a:p>
        </p:txBody>
      </p:sp>
    </p:spTree>
    <p:extLst>
      <p:ext uri="{BB962C8B-B14F-4D97-AF65-F5344CB8AC3E}">
        <p14:creationId xmlns:p14="http://schemas.microsoft.com/office/powerpoint/2010/main" val="10874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persons hand&#10;&#10;Description automatically generated">
            <a:extLst>
              <a:ext uri="{FF2B5EF4-FFF2-40B4-BE49-F238E27FC236}">
                <a16:creationId xmlns:a16="http://schemas.microsoft.com/office/drawing/2014/main" id="{ADA5ACCB-E92F-44DE-BEC7-4ACE0E37C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F24592-78DE-4266-83DF-D87D84D1FE73}"/>
              </a:ext>
            </a:extLst>
          </p:cNvPr>
          <p:cNvSpPr txBox="1"/>
          <p:nvPr/>
        </p:nvSpPr>
        <p:spPr>
          <a:xfrm>
            <a:off x="101495" y="330666"/>
            <a:ext cx="8941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Elephant" panose="02020904090505020303" pitchFamily="18" charset="0"/>
                <a:cs typeface="Aharoni" panose="02010803020104030203" pitchFamily="2" charset="-79"/>
              </a:rPr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48265-2E73-4ADA-ABB9-1D2F08C447EE}"/>
              </a:ext>
            </a:extLst>
          </p:cNvPr>
          <p:cNvSpPr txBox="1"/>
          <p:nvPr/>
        </p:nvSpPr>
        <p:spPr>
          <a:xfrm>
            <a:off x="101495" y="918537"/>
            <a:ext cx="8941010" cy="527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dobe Garamond Pro" panose="02020502060506020403" pitchFamily="18" charset="0"/>
                <a:cs typeface="Aharoni" panose="02010803020104030203" pitchFamily="2" charset="-79"/>
              </a:rPr>
              <a:t>Shrink back to destruction (Heb. 10:39)</a:t>
            </a:r>
          </a:p>
          <a:p>
            <a:pPr algn="ctr">
              <a:lnSpc>
                <a:spcPct val="150000"/>
              </a:lnSpc>
            </a:pPr>
            <a:endParaRPr lang="en-US" sz="4400" b="1" dirty="0">
              <a:latin typeface="Adobe Garamond Pro" panose="02020502060506020403" pitchFamily="18" charset="0"/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endParaRPr lang="en-US" sz="6000" b="1" dirty="0">
              <a:latin typeface="Adobe Garamond Pro" panose="02020502060506020403" pitchFamily="18" charset="0"/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latin typeface="Adobe Garamond Pro" panose="02020502060506020403" pitchFamily="18" charset="0"/>
                <a:cs typeface="Aharoni" panose="02010803020104030203" pitchFamily="2" charset="-79"/>
              </a:rPr>
              <a:t>Do you need to repent?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latin typeface="Adobe Garamond Pro" panose="02020502060506020403" pitchFamily="18" charset="0"/>
                <a:cs typeface="Aharoni" panose="02010803020104030203" pitchFamily="2" charset="-79"/>
              </a:rPr>
              <a:t>Do you have confidence before God?</a:t>
            </a:r>
          </a:p>
        </p:txBody>
      </p:sp>
    </p:spTree>
    <p:extLst>
      <p:ext uri="{BB962C8B-B14F-4D97-AF65-F5344CB8AC3E}">
        <p14:creationId xmlns:p14="http://schemas.microsoft.com/office/powerpoint/2010/main" val="18155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71</TotalTime>
  <Words>194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Garamond Pro</vt:lpstr>
      <vt:lpstr>Calibri</vt:lpstr>
      <vt:lpstr>Arial</vt:lpstr>
      <vt:lpstr>Elephant</vt:lpstr>
      <vt:lpstr>Calibri Light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10</cp:revision>
  <dcterms:created xsi:type="dcterms:W3CDTF">2020-01-21T18:30:21Z</dcterms:created>
  <dcterms:modified xsi:type="dcterms:W3CDTF">2023-12-11T18:40:53Z</dcterms:modified>
</cp:coreProperties>
</file>