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2"/>
    <p:sldMasterId id="2147483674" r:id="rId3"/>
  </p:sldMasterIdLst>
  <p:notesMasterIdLst>
    <p:notesMasterId r:id="rId12"/>
  </p:notesMasterIdLst>
  <p:sldIdLst>
    <p:sldId id="259" r:id="rId4"/>
    <p:sldId id="257" r:id="rId5"/>
    <p:sldId id="258" r:id="rId6"/>
    <p:sldId id="260" r:id="rId7"/>
    <p:sldId id="261" r:id="rId8"/>
    <p:sldId id="262" r:id="rId9"/>
    <p:sldId id="263" r:id="rId10"/>
    <p:sldId id="264"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Century" panose="02040604050505020304" pitchFamily="18"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BE45"/>
    <a:srgbClr val="D9B327"/>
    <a:srgbClr val="D09B6A"/>
    <a:srgbClr val="E5C8AD"/>
    <a:srgbClr val="945F2F"/>
    <a:srgbClr val="C19262"/>
    <a:srgbClr val="AD7B43"/>
    <a:srgbClr val="FAF2E2"/>
    <a:srgbClr val="336699"/>
    <a:srgbClr val="2D22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89DA5-A3A6-43A7-A6B5-2B5AA5EAA287}" type="datetimeFigureOut">
              <a:rPr lang="en-US" smtClean="0"/>
              <a:pPr/>
              <a:t>10/23/2023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8F716-495C-46F0-9D6E-6389EEBBDC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10/23/2023 10:45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bg1"/>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wall&#10;&#10;Description automatically generated">
            <a:extLst>
              <a:ext uri="{FF2B5EF4-FFF2-40B4-BE49-F238E27FC236}">
                <a16:creationId xmlns:a16="http://schemas.microsoft.com/office/drawing/2014/main" id="{9967CC42-B67F-71D7-3F69-C24F3E6CCB6B}"/>
              </a:ext>
            </a:extLst>
          </p:cNvPr>
          <p:cNvPicPr>
            <a:picLocks noChangeAspect="1"/>
          </p:cNvPicPr>
          <p:nvPr/>
        </p:nvPicPr>
        <p:blipFill rotWithShape="1">
          <a:blip r:embed="rId3">
            <a:extLst>
              <a:ext uri="{28A0092B-C50C-407E-A947-70E740481C1C}">
                <a14:useLocalDpi xmlns:a14="http://schemas.microsoft.com/office/drawing/2010/main" val="0"/>
              </a:ext>
            </a:extLst>
          </a:blip>
          <a:srcRect t="36250" b="28750"/>
          <a:stretch/>
        </p:blipFill>
        <p:spPr>
          <a:xfrm>
            <a:off x="0" y="2318442"/>
            <a:ext cx="9144000" cy="2133600"/>
          </a:xfrm>
          <a:prstGeom prst="rect">
            <a:avLst/>
          </a:prstGeom>
        </p:spPr>
      </p:pic>
      <p:sp>
        <p:nvSpPr>
          <p:cNvPr id="2" name="Title 1"/>
          <p:cNvSpPr>
            <a:spLocks noGrp="1"/>
          </p:cNvSpPr>
          <p:nvPr>
            <p:ph type="ctrTitle"/>
          </p:nvPr>
        </p:nvSpPr>
        <p:spPr>
          <a:xfrm>
            <a:off x="0" y="2286000"/>
            <a:ext cx="9144000" cy="1523495"/>
          </a:xfrm>
        </p:spPr>
        <p:txBody>
          <a:bodyPr/>
          <a:lstStyle/>
          <a:p>
            <a:pPr algn="ctr"/>
            <a:r>
              <a:rPr lang="en-US" sz="8800" b="1" dirty="0">
                <a:ln w="12700">
                  <a:solidFill>
                    <a:sysClr val="windowText" lastClr="000000"/>
                  </a:solidFill>
                </a:ln>
                <a:solidFill>
                  <a:srgbClr val="DFBE45"/>
                </a:solidFill>
                <a:effectLst>
                  <a:glow rad="38100">
                    <a:schemeClr val="bg1">
                      <a:alpha val="60000"/>
                    </a:schemeClr>
                  </a:glow>
                  <a:outerShdw blurRad="50800" dist="38100" dir="2700000" algn="tl" rotWithShape="0">
                    <a:prstClr val="black">
                      <a:alpha val="40000"/>
                    </a:prstClr>
                  </a:outerShdw>
                </a:effectLst>
                <a:latin typeface="Century" panose="02040604050505020304" pitchFamily="18" charset="0"/>
                <a:ea typeface="ADLaM Display" panose="020F0502020204030204" pitchFamily="2" charset="0"/>
                <a:cs typeface="ADLaM Display" panose="020F0502020204030204" pitchFamily="2" charset="0"/>
              </a:rPr>
              <a:t>Lessons For Cain</a:t>
            </a:r>
          </a:p>
        </p:txBody>
      </p:sp>
      <p:sp>
        <p:nvSpPr>
          <p:cNvPr id="3" name="Subtitle 2"/>
          <p:cNvSpPr>
            <a:spLocks noGrp="1"/>
          </p:cNvSpPr>
          <p:nvPr>
            <p:ph type="subTitle" idx="1"/>
          </p:nvPr>
        </p:nvSpPr>
        <p:spPr>
          <a:xfrm>
            <a:off x="3200400" y="3640083"/>
            <a:ext cx="3886200" cy="685800"/>
          </a:xfrm>
          <a:effectLst/>
        </p:spPr>
        <p:txBody>
          <a:bodyPr>
            <a:normAutofit/>
          </a:bodyPr>
          <a:lstStyle/>
          <a:p>
            <a:r>
              <a:rPr lang="en-US" sz="4800" b="1" dirty="0">
                <a:ln>
                  <a:solidFill>
                    <a:sysClr val="windowText" lastClr="000000"/>
                  </a:solidFill>
                </a:ln>
                <a:solidFill>
                  <a:srgbClr val="FAF2E2"/>
                </a:solidFill>
                <a:effectLst>
                  <a:glow rad="38100">
                    <a:schemeClr val="bg1">
                      <a:alpha val="40000"/>
                    </a:schemeClr>
                  </a:glow>
                  <a:outerShdw blurRad="50800" dist="38100" dir="2700000" algn="tl" rotWithShape="0">
                    <a:prstClr val="black">
                      <a:alpha val="40000"/>
                    </a:prstClr>
                  </a:outerShdw>
                </a:effectLst>
              </a:rPr>
              <a:t>Genesis 4:1-15</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018" y="-156172"/>
            <a:ext cx="8763000" cy="1066800"/>
          </a:xfrm>
          <a:ln>
            <a:noFill/>
          </a:ln>
        </p:spPr>
        <p:txBody>
          <a:bodyPr/>
          <a:lstStyle/>
          <a:p>
            <a:r>
              <a:rPr b="1" dirty="0">
                <a:ln w="3175">
                  <a:solidFill>
                    <a:sysClr val="windowText" lastClr="000000"/>
                  </a:solidFill>
                </a:ln>
                <a:solidFill>
                  <a:srgbClr val="DFBE45"/>
                </a:solidFill>
                <a:latin typeface="Century" panose="02040604050505020304" pitchFamily="18" charset="0"/>
              </a:rPr>
              <a:t>Why are you angry (4:6)</a:t>
            </a:r>
            <a:endParaRPr lang="en-US" b="1" dirty="0">
              <a:ln w="3175">
                <a:solidFill>
                  <a:sysClr val="windowText" lastClr="000000"/>
                </a:solidFill>
              </a:ln>
              <a:solidFill>
                <a:srgbClr val="DFBE45"/>
              </a:solidFill>
              <a:latin typeface="Century" panose="02040604050505020304" pitchFamily="18" charset="0"/>
            </a:endParaRPr>
          </a:p>
        </p:txBody>
      </p:sp>
      <p:sp>
        <p:nvSpPr>
          <p:cNvPr id="3" name="Subtitle 2"/>
          <p:cNvSpPr>
            <a:spLocks noGrp="1"/>
          </p:cNvSpPr>
          <p:nvPr>
            <p:ph type="subTitle" idx="1"/>
          </p:nvPr>
        </p:nvSpPr>
        <p:spPr>
          <a:xfrm>
            <a:off x="228600" y="838200"/>
            <a:ext cx="8915400" cy="5105400"/>
          </a:xfrm>
        </p:spPr>
        <p:txBody>
          <a:bodyPr/>
          <a:lstStyle/>
          <a:p>
            <a:r>
              <a:rPr lang="en-US" sz="3600" b="1" dirty="0">
                <a:ln>
                  <a:solidFill>
                    <a:sysClr val="windowText" lastClr="000000"/>
                  </a:solidFill>
                </a:ln>
                <a:solidFill>
                  <a:srgbClr val="FAF2E2"/>
                </a:solidFill>
                <a:effectLst>
                  <a:glow rad="101600">
                    <a:schemeClr val="bg1">
                      <a:alpha val="40000"/>
                    </a:schemeClr>
                  </a:glow>
                </a:effectLst>
              </a:rPr>
              <a:t>Cain had no just cause to be angry.</a:t>
            </a:r>
          </a:p>
          <a:p>
            <a:r>
              <a:rPr lang="en-US" sz="3600" b="1" i="1" dirty="0">
                <a:ln>
                  <a:solidFill>
                    <a:sysClr val="windowText" lastClr="000000"/>
                  </a:solidFill>
                </a:ln>
                <a:solidFill>
                  <a:srgbClr val="FAF2E2"/>
                </a:solidFill>
                <a:effectLst>
                  <a:glow rad="101600">
                    <a:schemeClr val="bg1">
                      <a:alpha val="40000"/>
                    </a:schemeClr>
                  </a:glow>
                </a:effectLst>
              </a:rPr>
              <a:t>	Examine yourself (2 Cor. 7:9)</a:t>
            </a:r>
          </a:p>
          <a:p>
            <a:r>
              <a:rPr lang="en-US" sz="3600" b="1" i="1" dirty="0">
                <a:ln>
                  <a:solidFill>
                    <a:sysClr val="windowText" lastClr="000000"/>
                  </a:solidFill>
                </a:ln>
                <a:solidFill>
                  <a:srgbClr val="FAF2E2"/>
                </a:solidFill>
                <a:effectLst>
                  <a:glow rad="101600">
                    <a:schemeClr val="bg1">
                      <a:alpha val="40000"/>
                    </a:schemeClr>
                  </a:glow>
                </a:effectLst>
              </a:rPr>
              <a:t>	The cause of his anger – God’s rejection.</a:t>
            </a:r>
          </a:p>
          <a:p>
            <a:r>
              <a:rPr lang="en-US" sz="3600" b="1" i="1" dirty="0">
                <a:ln>
                  <a:solidFill>
                    <a:sysClr val="windowText" lastClr="000000"/>
                  </a:solidFill>
                </a:ln>
                <a:solidFill>
                  <a:srgbClr val="FAF2E2"/>
                </a:solidFill>
                <a:effectLst>
                  <a:glow rad="101600">
                    <a:schemeClr val="bg1">
                      <a:alpha val="40000"/>
                    </a:schemeClr>
                  </a:glow>
                </a:effectLst>
              </a:rPr>
              <a:t>	Angry because of his own sin.</a:t>
            </a:r>
            <a:endParaRPr lang="en-US" sz="3600" b="1" dirty="0">
              <a:ln>
                <a:solidFill>
                  <a:sysClr val="windowText" lastClr="000000"/>
                </a:solidFill>
              </a:ln>
              <a:solidFill>
                <a:srgbClr val="FAF2E2"/>
              </a:solidFill>
              <a:effectLst>
                <a:glow rad="101600">
                  <a:schemeClr val="bg1">
                    <a:alpha val="40000"/>
                  </a:schemeClr>
                </a:glow>
              </a:effectLst>
            </a:endParaRPr>
          </a:p>
          <a:p>
            <a:r>
              <a:rPr lang="en-US" sz="3600" b="1" dirty="0">
                <a:ln>
                  <a:solidFill>
                    <a:sysClr val="windowText" lastClr="000000"/>
                  </a:solidFill>
                </a:ln>
                <a:solidFill>
                  <a:srgbClr val="FAF2E2"/>
                </a:solidFill>
                <a:effectLst>
                  <a:glow rad="101600">
                    <a:schemeClr val="bg1">
                      <a:alpha val="40000"/>
                    </a:schemeClr>
                  </a:glow>
                </a:effectLst>
              </a:rPr>
              <a:t>See God’s lovingkindness (Rom. 5:8; 2 Pet. 3:9)</a:t>
            </a:r>
          </a:p>
        </p:txBody>
      </p:sp>
      <p:grpSp>
        <p:nvGrpSpPr>
          <p:cNvPr id="9" name="Group 8">
            <a:extLst>
              <a:ext uri="{FF2B5EF4-FFF2-40B4-BE49-F238E27FC236}">
                <a16:creationId xmlns:a16="http://schemas.microsoft.com/office/drawing/2014/main" id="{B0D56840-C902-F5C5-A602-F95F384EEDF9}"/>
              </a:ext>
            </a:extLst>
          </p:cNvPr>
          <p:cNvGrpSpPr/>
          <p:nvPr/>
        </p:nvGrpSpPr>
        <p:grpSpPr>
          <a:xfrm>
            <a:off x="0" y="5760267"/>
            <a:ext cx="9144000" cy="1089434"/>
            <a:chOff x="0" y="5760267"/>
            <a:chExt cx="9144000" cy="1089434"/>
          </a:xfrm>
        </p:grpSpPr>
        <p:pic>
          <p:nvPicPr>
            <p:cNvPr id="7" name="Picture 6" descr="A close-up of a wall&#10;&#10;Description automatically generated">
              <a:extLst>
                <a:ext uri="{FF2B5EF4-FFF2-40B4-BE49-F238E27FC236}">
                  <a16:creationId xmlns:a16="http://schemas.microsoft.com/office/drawing/2014/main" id="{50466D2C-55F3-42CD-DB80-B41FBBEA2A3C}"/>
                </a:ext>
              </a:extLst>
            </p:cNvPr>
            <p:cNvPicPr>
              <a:picLocks noChangeAspect="1"/>
            </p:cNvPicPr>
            <p:nvPr/>
          </p:nvPicPr>
          <p:blipFill rotWithShape="1">
            <a:blip r:embed="rId2">
              <a:extLst>
                <a:ext uri="{28A0092B-C50C-407E-A947-70E740481C1C}">
                  <a14:useLocalDpi xmlns:a14="http://schemas.microsoft.com/office/drawing/2010/main" val="0"/>
                </a:ext>
              </a:extLst>
            </a:blip>
            <a:srcRect t="36250" b="45879"/>
            <a:stretch/>
          </p:blipFill>
          <p:spPr>
            <a:xfrm>
              <a:off x="0" y="5760267"/>
              <a:ext cx="9144000" cy="1089434"/>
            </a:xfrm>
            <a:prstGeom prst="rect">
              <a:avLst/>
            </a:prstGeom>
          </p:spPr>
        </p:pic>
        <p:sp>
          <p:nvSpPr>
            <p:cNvPr id="6" name="Subtitle 2"/>
            <p:cNvSpPr txBox="1">
              <a:spLocks/>
            </p:cNvSpPr>
            <p:nvPr/>
          </p:nvSpPr>
          <p:spPr>
            <a:xfrm>
              <a:off x="4343400" y="6096000"/>
              <a:ext cx="4800600" cy="685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4000" b="1" dirty="0">
                  <a:ln>
                    <a:solidFill>
                      <a:sysClr val="windowText" lastClr="000000"/>
                    </a:solidFill>
                  </a:ln>
                  <a:solidFill>
                    <a:srgbClr val="FAF2E2"/>
                  </a:solidFill>
                  <a:effectLst>
                    <a:glow rad="38100">
                      <a:schemeClr val="bg1">
                        <a:alpha val="40000"/>
                      </a:schemeClr>
                    </a:glow>
                    <a:outerShdw blurRad="50800" dist="38100" dir="2700000" algn="tl" rotWithShape="0">
                      <a:prstClr val="black">
                        <a:alpha val="40000"/>
                      </a:prstClr>
                    </a:outerShdw>
                  </a:effectLst>
                </a:rPr>
                <a:t>Genesis 4:1-15</a:t>
              </a:r>
            </a:p>
          </p:txBody>
        </p:sp>
        <p:sp>
          <p:nvSpPr>
            <p:cNvPr id="8" name="Title 1">
              <a:extLst>
                <a:ext uri="{FF2B5EF4-FFF2-40B4-BE49-F238E27FC236}">
                  <a16:creationId xmlns:a16="http://schemas.microsoft.com/office/drawing/2014/main" id="{3DAFE584-21F0-7020-9F3C-054891F60DAF}"/>
                </a:ext>
              </a:extLst>
            </p:cNvPr>
            <p:cNvSpPr txBox="1">
              <a:spLocks/>
            </p:cNvSpPr>
            <p:nvPr/>
          </p:nvSpPr>
          <p:spPr>
            <a:xfrm>
              <a:off x="13580" y="6082671"/>
              <a:ext cx="4343400" cy="560058"/>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000" b="1" dirty="0">
                  <a:ln w="12700">
                    <a:solidFill>
                      <a:sysClr val="windowText" lastClr="000000"/>
                    </a:solidFill>
                  </a:ln>
                  <a:solidFill>
                    <a:srgbClr val="D9B327"/>
                  </a:solidFill>
                  <a:effectLst>
                    <a:glow rad="38100">
                      <a:schemeClr val="bg1">
                        <a:alpha val="60000"/>
                      </a:schemeClr>
                    </a:glow>
                    <a:outerShdw blurRad="50800" dist="38100" dir="2700000" algn="tl" rotWithShape="0">
                      <a:prstClr val="black">
                        <a:alpha val="40000"/>
                      </a:prstClr>
                    </a:outerShdw>
                  </a:effectLst>
                  <a:latin typeface="Century" panose="02040604050505020304" pitchFamily="18" charset="0"/>
                  <a:ea typeface="ADLaM Display" panose="020F0502020204030204" pitchFamily="2" charset="0"/>
                  <a:cs typeface="ADLaM Display" panose="020F0502020204030204" pitchFamily="2" charset="0"/>
                </a:rPr>
                <a:t>Lessons For Cain</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0"/>
            <a:ext cx="8763000" cy="1066800"/>
          </a:xfrm>
          <a:prstGeom prst="rect">
            <a:avLst/>
          </a:prstGeom>
          <a:ln>
            <a:noFill/>
          </a:ln>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w="3175">
                  <a:solidFill>
                    <a:sysClr val="windowText" lastClr="000000"/>
                  </a:solidFill>
                </a:ln>
                <a:solidFill>
                  <a:srgbClr val="DFBE45"/>
                </a:solidFill>
                <a:effectLst>
                  <a:outerShdw blurRad="50800" dist="38100" dir="2700000" algn="tl" rotWithShape="0">
                    <a:prstClr val="black">
                      <a:alpha val="40000"/>
                    </a:prstClr>
                  </a:outerShdw>
                </a:effectLst>
                <a:uLnTx/>
                <a:uFillTx/>
                <a:latin typeface="Century" panose="02040604050505020304" pitchFamily="18" charset="0"/>
                <a:cs typeface="Arial" charset="0"/>
              </a:rPr>
              <a:t>If you do well, will not your countenance be lifted up? (4:7)</a:t>
            </a:r>
          </a:p>
        </p:txBody>
      </p:sp>
      <p:sp>
        <p:nvSpPr>
          <p:cNvPr id="6" name="Subtitle 2"/>
          <p:cNvSpPr txBox="1">
            <a:spLocks/>
          </p:cNvSpPr>
          <p:nvPr/>
        </p:nvSpPr>
        <p:spPr>
          <a:xfrm>
            <a:off x="152400" y="1295400"/>
            <a:ext cx="8763000" cy="5181600"/>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tabLst/>
              <a:defRPr/>
            </a:pPr>
            <a:r>
              <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rPr>
              <a:t>God has commanded what is right.</a:t>
            </a: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3600" b="1" i="1"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rPr>
              <a:t>	Cain’s sacrifice (1 John 3:12; Jude 11)</a:t>
            </a: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3600" b="1" i="1"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rPr>
              <a:t>	God</a:t>
            </a:r>
            <a:r>
              <a:rPr kumimoji="0" lang="en-US" sz="3600" b="1" i="1" u="none" strike="noStrike" kern="1200" cap="none" spc="0" normalizeH="0" noProof="0" dirty="0">
                <a:ln>
                  <a:solidFill>
                    <a:sysClr val="windowText" lastClr="000000"/>
                  </a:solidFill>
                </a:ln>
                <a:solidFill>
                  <a:srgbClr val="FAF2E2"/>
                </a:solidFill>
                <a:effectLst>
                  <a:glow rad="101600">
                    <a:schemeClr val="bg1">
                      <a:alpha val="40000"/>
                    </a:schemeClr>
                  </a:glow>
                </a:effectLst>
                <a:uLnTx/>
                <a:uFillTx/>
              </a:rPr>
              <a:t> can accept or reject any offering.           </a:t>
            </a:r>
          </a:p>
          <a:p>
            <a:pPr marL="396875" marR="0" lvl="0" indent="-396875" algn="l" defTabSz="914363" rtl="0" eaLnBrk="1" fontAlgn="auto" latinLnBrk="0" hangingPunct="1">
              <a:lnSpc>
                <a:spcPct val="90000"/>
              </a:lnSpc>
              <a:spcBef>
                <a:spcPct val="20000"/>
              </a:spcBef>
              <a:spcAft>
                <a:spcPts val="0"/>
              </a:spcAft>
              <a:buClrTx/>
              <a:buSzTx/>
              <a:tabLst/>
              <a:defRPr/>
            </a:pPr>
            <a:r>
              <a:rPr lang="en-US" sz="3600" b="1" i="1" dirty="0">
                <a:ln>
                  <a:solidFill>
                    <a:sysClr val="windowText" lastClr="000000"/>
                  </a:solidFill>
                </a:ln>
                <a:solidFill>
                  <a:srgbClr val="FAF2E2"/>
                </a:solidFill>
                <a:effectLst>
                  <a:glow rad="101600">
                    <a:schemeClr val="bg1">
                      <a:alpha val="40000"/>
                    </a:schemeClr>
                  </a:glow>
                </a:effectLst>
              </a:rPr>
              <a:t>	     </a:t>
            </a:r>
            <a:r>
              <a:rPr kumimoji="0" lang="en-US" sz="3600" b="1" i="1" u="none" strike="noStrike" kern="1200" cap="none" spc="0" normalizeH="0" noProof="0" dirty="0">
                <a:ln>
                  <a:solidFill>
                    <a:sysClr val="windowText" lastClr="000000"/>
                  </a:solidFill>
                </a:ln>
                <a:solidFill>
                  <a:srgbClr val="FAF2E2"/>
                </a:solidFill>
                <a:effectLst>
                  <a:glow rad="101600">
                    <a:schemeClr val="bg1">
                      <a:alpha val="40000"/>
                    </a:schemeClr>
                  </a:glow>
                </a:effectLst>
                <a:uLnTx/>
                <a:uFillTx/>
              </a:rPr>
              <a:t>(Mal. 2:13-16; Is. 1:10-17)</a:t>
            </a:r>
            <a:endParaRPr kumimoji="0" lang="en-US" sz="3600" b="1" i="1"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endParaRP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3600" b="1"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rPr>
              <a:t>What</a:t>
            </a:r>
            <a:r>
              <a:rPr kumimoji="0" lang="en-US" sz="3600" b="1" u="none" strike="noStrike" kern="1200" cap="none" spc="0" normalizeH="0" noProof="0" dirty="0">
                <a:ln>
                  <a:solidFill>
                    <a:sysClr val="windowText" lastClr="000000"/>
                  </a:solidFill>
                </a:ln>
                <a:solidFill>
                  <a:srgbClr val="FAF2E2"/>
                </a:solidFill>
                <a:effectLst>
                  <a:glow rad="101600">
                    <a:schemeClr val="bg1">
                      <a:alpha val="40000"/>
                    </a:schemeClr>
                  </a:glow>
                </a:effectLst>
                <a:uLnTx/>
                <a:uFillTx/>
              </a:rPr>
              <a:t> pleases men may not please God.               </a:t>
            </a:r>
          </a:p>
          <a:p>
            <a:pPr marL="396875" marR="0" lvl="0" indent="-396875" algn="l" defTabSz="914363" rtl="0" eaLnBrk="1" fontAlgn="auto" latinLnBrk="0" hangingPunct="1">
              <a:lnSpc>
                <a:spcPct val="90000"/>
              </a:lnSpc>
              <a:spcBef>
                <a:spcPct val="20000"/>
              </a:spcBef>
              <a:spcAft>
                <a:spcPts val="0"/>
              </a:spcAft>
              <a:buClrTx/>
              <a:buSzTx/>
              <a:tabLst/>
              <a:defRPr/>
            </a:pPr>
            <a:r>
              <a:rPr lang="en-US" sz="3600" b="1" i="1" dirty="0">
                <a:ln>
                  <a:solidFill>
                    <a:sysClr val="windowText" lastClr="000000"/>
                  </a:solidFill>
                </a:ln>
                <a:solidFill>
                  <a:srgbClr val="FAF2E2"/>
                </a:solidFill>
                <a:effectLst>
                  <a:glow rad="101600">
                    <a:schemeClr val="bg1">
                      <a:alpha val="40000"/>
                    </a:schemeClr>
                  </a:glow>
                </a:effectLst>
              </a:rPr>
              <a:t>	     </a:t>
            </a:r>
            <a:r>
              <a:rPr kumimoji="0" lang="en-US" sz="3600" b="1" i="1" u="none" strike="noStrike" kern="1200" cap="none" spc="0" normalizeH="0" noProof="0" dirty="0">
                <a:ln>
                  <a:solidFill>
                    <a:sysClr val="windowText" lastClr="000000"/>
                  </a:solidFill>
                </a:ln>
                <a:solidFill>
                  <a:srgbClr val="FAF2E2"/>
                </a:solidFill>
                <a:effectLst>
                  <a:glow rad="101600">
                    <a:schemeClr val="bg1">
                      <a:alpha val="40000"/>
                    </a:schemeClr>
                  </a:glow>
                </a:effectLst>
                <a:uLnTx/>
                <a:uFillTx/>
              </a:rPr>
              <a:t>(Is. 55:8; 1 Cor. 1:25; Prov. 14:12)</a:t>
            </a:r>
            <a:endPar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endParaRPr>
          </a:p>
        </p:txBody>
      </p:sp>
      <p:grpSp>
        <p:nvGrpSpPr>
          <p:cNvPr id="2" name="Group 1">
            <a:extLst>
              <a:ext uri="{FF2B5EF4-FFF2-40B4-BE49-F238E27FC236}">
                <a16:creationId xmlns:a16="http://schemas.microsoft.com/office/drawing/2014/main" id="{4BB4F963-5882-3538-BFD3-948891FC5B9A}"/>
              </a:ext>
            </a:extLst>
          </p:cNvPr>
          <p:cNvGrpSpPr/>
          <p:nvPr/>
        </p:nvGrpSpPr>
        <p:grpSpPr>
          <a:xfrm>
            <a:off x="0" y="5760267"/>
            <a:ext cx="9144000" cy="1089434"/>
            <a:chOff x="0" y="5760267"/>
            <a:chExt cx="9144000" cy="1089434"/>
          </a:xfrm>
        </p:grpSpPr>
        <p:pic>
          <p:nvPicPr>
            <p:cNvPr id="3" name="Picture 2" descr="A close-up of a wall&#10;&#10;Description automatically generated">
              <a:extLst>
                <a:ext uri="{FF2B5EF4-FFF2-40B4-BE49-F238E27FC236}">
                  <a16:creationId xmlns:a16="http://schemas.microsoft.com/office/drawing/2014/main" id="{8289D783-1F8B-B935-7858-9D87C619F2EF}"/>
                </a:ext>
              </a:extLst>
            </p:cNvPr>
            <p:cNvPicPr>
              <a:picLocks noChangeAspect="1"/>
            </p:cNvPicPr>
            <p:nvPr/>
          </p:nvPicPr>
          <p:blipFill rotWithShape="1">
            <a:blip r:embed="rId2">
              <a:extLst>
                <a:ext uri="{28A0092B-C50C-407E-A947-70E740481C1C}">
                  <a14:useLocalDpi xmlns:a14="http://schemas.microsoft.com/office/drawing/2010/main" val="0"/>
                </a:ext>
              </a:extLst>
            </a:blip>
            <a:srcRect t="36250" b="45879"/>
            <a:stretch/>
          </p:blipFill>
          <p:spPr>
            <a:xfrm>
              <a:off x="0" y="5760267"/>
              <a:ext cx="9144000" cy="1089434"/>
            </a:xfrm>
            <a:prstGeom prst="rect">
              <a:avLst/>
            </a:prstGeom>
          </p:spPr>
        </p:pic>
        <p:sp>
          <p:nvSpPr>
            <p:cNvPr id="4" name="Subtitle 2">
              <a:extLst>
                <a:ext uri="{FF2B5EF4-FFF2-40B4-BE49-F238E27FC236}">
                  <a16:creationId xmlns:a16="http://schemas.microsoft.com/office/drawing/2014/main" id="{3F12C06D-7865-654D-11CC-CF2A1E24BF1E}"/>
                </a:ext>
              </a:extLst>
            </p:cNvPr>
            <p:cNvSpPr txBox="1">
              <a:spLocks/>
            </p:cNvSpPr>
            <p:nvPr/>
          </p:nvSpPr>
          <p:spPr>
            <a:xfrm>
              <a:off x="4343400" y="6096000"/>
              <a:ext cx="4800600" cy="685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4000" b="1" dirty="0">
                  <a:ln>
                    <a:solidFill>
                      <a:sysClr val="windowText" lastClr="000000"/>
                    </a:solidFill>
                  </a:ln>
                  <a:solidFill>
                    <a:srgbClr val="FAF2E2"/>
                  </a:solidFill>
                  <a:effectLst>
                    <a:glow rad="38100">
                      <a:schemeClr val="bg1">
                        <a:alpha val="40000"/>
                      </a:schemeClr>
                    </a:glow>
                    <a:outerShdw blurRad="50800" dist="38100" dir="2700000" algn="tl" rotWithShape="0">
                      <a:prstClr val="black">
                        <a:alpha val="40000"/>
                      </a:prstClr>
                    </a:outerShdw>
                  </a:effectLst>
                </a:rPr>
                <a:t>Genesis 4:1-15</a:t>
              </a:r>
            </a:p>
          </p:txBody>
        </p:sp>
        <p:sp>
          <p:nvSpPr>
            <p:cNvPr id="7" name="Title 1">
              <a:extLst>
                <a:ext uri="{FF2B5EF4-FFF2-40B4-BE49-F238E27FC236}">
                  <a16:creationId xmlns:a16="http://schemas.microsoft.com/office/drawing/2014/main" id="{9A599D6C-93B4-CCCE-8CC8-D648679A0D3D}"/>
                </a:ext>
              </a:extLst>
            </p:cNvPr>
            <p:cNvSpPr txBox="1">
              <a:spLocks/>
            </p:cNvSpPr>
            <p:nvPr/>
          </p:nvSpPr>
          <p:spPr>
            <a:xfrm>
              <a:off x="13580" y="6082671"/>
              <a:ext cx="4343400" cy="560058"/>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000" b="1" dirty="0">
                  <a:ln w="12700">
                    <a:solidFill>
                      <a:sysClr val="windowText" lastClr="000000"/>
                    </a:solidFill>
                  </a:ln>
                  <a:solidFill>
                    <a:srgbClr val="D9B327"/>
                  </a:solidFill>
                  <a:effectLst>
                    <a:glow rad="38100">
                      <a:schemeClr val="bg1">
                        <a:alpha val="60000"/>
                      </a:schemeClr>
                    </a:glow>
                    <a:outerShdw blurRad="50800" dist="38100" dir="2700000" algn="tl" rotWithShape="0">
                      <a:prstClr val="black">
                        <a:alpha val="40000"/>
                      </a:prstClr>
                    </a:outerShdw>
                  </a:effectLst>
                  <a:latin typeface="Century" panose="02040604050505020304" pitchFamily="18" charset="0"/>
                  <a:ea typeface="ADLaM Display" panose="020F0502020204030204" pitchFamily="2" charset="0"/>
                  <a:cs typeface="ADLaM Display" panose="020F0502020204030204" pitchFamily="2" charset="0"/>
                </a:rPr>
                <a:t>Lessons For Cain</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1000"/>
                                        <p:tgtEl>
                                          <p:spTgt spid="6">
                                            <p:txEl>
                                              <p:pRg st="4" end="4"/>
                                            </p:txEl>
                                          </p:spTgt>
                                        </p:tgtEl>
                                      </p:cBhvr>
                                    </p:animEffect>
                                    <p:anim calcmode="lin" valueType="num">
                                      <p:cBhvr>
                                        <p:cTn id="4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0"/>
            <a:ext cx="8763000" cy="1066800"/>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w="3175">
                  <a:solidFill>
                    <a:sysClr val="windowText" lastClr="000000"/>
                  </a:solidFill>
                </a:ln>
                <a:solidFill>
                  <a:srgbClr val="DFBE45"/>
                </a:solidFill>
                <a:effectLst>
                  <a:outerShdw blurRad="50800" dist="38100" dir="2700000" algn="tl" rotWithShape="0">
                    <a:prstClr val="black">
                      <a:alpha val="40000"/>
                    </a:prstClr>
                  </a:outerShdw>
                </a:effectLst>
                <a:uLnTx/>
                <a:uFillTx/>
                <a:latin typeface="Century" panose="02040604050505020304" pitchFamily="18" charset="0"/>
                <a:cs typeface="Arial" charset="0"/>
              </a:rPr>
              <a:t>If you do well, will not your countenance be lifted up? (4:7)</a:t>
            </a:r>
          </a:p>
        </p:txBody>
      </p:sp>
      <p:sp>
        <p:nvSpPr>
          <p:cNvPr id="3" name="Subtitle 2"/>
          <p:cNvSpPr txBox="1">
            <a:spLocks/>
          </p:cNvSpPr>
          <p:nvPr/>
        </p:nvSpPr>
        <p:spPr>
          <a:xfrm>
            <a:off x="152400" y="1295400"/>
            <a:ext cx="8991600" cy="5181600"/>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tabLst/>
              <a:defRPr/>
            </a:pPr>
            <a:r>
              <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rPr>
              <a:t>God has commanded what is right.</a:t>
            </a: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rPr>
              <a:t>How</a:t>
            </a:r>
            <a:r>
              <a:rPr kumimoji="0" lang="en-US" sz="3600" b="1" i="0" u="none" strike="noStrike" kern="1200" cap="none" spc="0" normalizeH="0" noProof="0" dirty="0">
                <a:ln>
                  <a:solidFill>
                    <a:sysClr val="windowText" lastClr="000000"/>
                  </a:solidFill>
                </a:ln>
                <a:solidFill>
                  <a:srgbClr val="FAF2E2"/>
                </a:solidFill>
                <a:effectLst>
                  <a:glow rad="101600">
                    <a:schemeClr val="bg1">
                      <a:alpha val="40000"/>
                    </a:schemeClr>
                  </a:glow>
                </a:effectLst>
                <a:uLnTx/>
                <a:uFillTx/>
              </a:rPr>
              <a:t> to deal with temptation:</a:t>
            </a:r>
          </a:p>
          <a:p>
            <a:pPr marL="396875" marR="0" lvl="0" indent="-396875" algn="l" defTabSz="914363" rtl="0" eaLnBrk="1" fontAlgn="auto" latinLnBrk="0" hangingPunct="1">
              <a:lnSpc>
                <a:spcPct val="90000"/>
              </a:lnSpc>
              <a:spcBef>
                <a:spcPct val="20000"/>
              </a:spcBef>
              <a:spcAft>
                <a:spcPts val="0"/>
              </a:spcAft>
              <a:buClrTx/>
              <a:buSzTx/>
              <a:tabLst/>
              <a:defRPr/>
            </a:pPr>
            <a:r>
              <a:rPr lang="en-US" sz="3600" b="1" baseline="0" dirty="0">
                <a:ln>
                  <a:solidFill>
                    <a:sysClr val="windowText" lastClr="000000"/>
                  </a:solidFill>
                </a:ln>
                <a:solidFill>
                  <a:srgbClr val="FAF2E2"/>
                </a:solidFill>
                <a:effectLst>
                  <a:glow rad="101600">
                    <a:schemeClr val="bg1">
                      <a:alpha val="40000"/>
                    </a:schemeClr>
                  </a:glow>
                </a:effectLst>
              </a:rPr>
              <a:t>	</a:t>
            </a:r>
            <a:r>
              <a:rPr lang="en-US" sz="2800" b="1" i="1" baseline="0" dirty="0">
                <a:ln>
                  <a:solidFill>
                    <a:sysClr val="windowText" lastClr="000000"/>
                  </a:solidFill>
                </a:ln>
                <a:solidFill>
                  <a:srgbClr val="FAF2E2"/>
                </a:solidFill>
                <a:effectLst>
                  <a:glow rad="101600">
                    <a:schemeClr val="bg1">
                      <a:alpha val="40000"/>
                    </a:schemeClr>
                  </a:glow>
                </a:effectLst>
              </a:rPr>
              <a:t>“If you do not do well”</a:t>
            </a: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2800" b="1" i="1" u="none" strike="noStrike" kern="1200" cap="none" spc="0" normalizeH="0" noProof="0" dirty="0">
                <a:ln>
                  <a:solidFill>
                    <a:sysClr val="windowText" lastClr="000000"/>
                  </a:solidFill>
                </a:ln>
                <a:solidFill>
                  <a:srgbClr val="FAF2E2"/>
                </a:solidFill>
                <a:effectLst>
                  <a:glow rad="101600">
                    <a:schemeClr val="bg1">
                      <a:alpha val="40000"/>
                    </a:schemeClr>
                  </a:glow>
                </a:effectLst>
                <a:uLnTx/>
                <a:uFillTx/>
              </a:rPr>
              <a:t>	“Sin is crouching at the door…It’s desire is for you”</a:t>
            </a:r>
          </a:p>
          <a:p>
            <a:pPr marL="396875" marR="0" lvl="0" indent="-396875" algn="l" defTabSz="914363" rtl="0" eaLnBrk="1" fontAlgn="auto" latinLnBrk="0" hangingPunct="1">
              <a:lnSpc>
                <a:spcPct val="90000"/>
              </a:lnSpc>
              <a:spcBef>
                <a:spcPct val="20000"/>
              </a:spcBef>
              <a:spcAft>
                <a:spcPts val="0"/>
              </a:spcAft>
              <a:buClrTx/>
              <a:buSzTx/>
              <a:tabLst/>
              <a:defRPr/>
            </a:pPr>
            <a:r>
              <a:rPr lang="en-US" sz="2800" b="1" i="1" baseline="0" dirty="0">
                <a:ln>
                  <a:solidFill>
                    <a:sysClr val="windowText" lastClr="000000"/>
                  </a:solidFill>
                </a:ln>
                <a:solidFill>
                  <a:srgbClr val="FAF2E2"/>
                </a:solidFill>
                <a:effectLst>
                  <a:glow rad="101600">
                    <a:schemeClr val="bg1">
                      <a:alpha val="40000"/>
                    </a:schemeClr>
                  </a:glow>
                </a:effectLst>
              </a:rPr>
              <a:t>	“ You must master it”</a:t>
            </a:r>
            <a:endParaRPr kumimoji="0" lang="en-US" sz="2800" b="1"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endParaRPr>
          </a:p>
          <a:p>
            <a:pPr marL="396875" marR="0" lvl="0" indent="-396875" algn="l" defTabSz="914363" rtl="0" eaLnBrk="1" fontAlgn="auto" latinLnBrk="0" hangingPunct="1">
              <a:lnSpc>
                <a:spcPct val="90000"/>
              </a:lnSpc>
              <a:spcBef>
                <a:spcPct val="20000"/>
              </a:spcBef>
              <a:spcAft>
                <a:spcPts val="0"/>
              </a:spcAft>
              <a:buClrTx/>
              <a:buSzTx/>
              <a:tabLst/>
              <a:defRPr/>
            </a:pPr>
            <a:r>
              <a:rPr lang="en-US" sz="3600" b="1" dirty="0">
                <a:ln>
                  <a:solidFill>
                    <a:sysClr val="windowText" lastClr="000000"/>
                  </a:solidFill>
                </a:ln>
                <a:solidFill>
                  <a:srgbClr val="FAF2E2"/>
                </a:solidFill>
                <a:effectLst>
                  <a:glow rad="101600">
                    <a:schemeClr val="bg1">
                      <a:alpha val="40000"/>
                    </a:schemeClr>
                  </a:glow>
                </a:effectLst>
              </a:rPr>
              <a:t>Cain did not learn God’s lesson.</a:t>
            </a:r>
            <a:endParaRPr kumimoji="0" lang="en-US" sz="3600" b="1"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endParaRPr>
          </a:p>
        </p:txBody>
      </p:sp>
      <p:grpSp>
        <p:nvGrpSpPr>
          <p:cNvPr id="4" name="Group 3">
            <a:extLst>
              <a:ext uri="{FF2B5EF4-FFF2-40B4-BE49-F238E27FC236}">
                <a16:creationId xmlns:a16="http://schemas.microsoft.com/office/drawing/2014/main" id="{4258FD38-3D39-EB8E-D22D-84E7F2D9C4C0}"/>
              </a:ext>
            </a:extLst>
          </p:cNvPr>
          <p:cNvGrpSpPr/>
          <p:nvPr/>
        </p:nvGrpSpPr>
        <p:grpSpPr>
          <a:xfrm>
            <a:off x="0" y="5760267"/>
            <a:ext cx="9144000" cy="1089434"/>
            <a:chOff x="0" y="5760267"/>
            <a:chExt cx="9144000" cy="1089434"/>
          </a:xfrm>
        </p:grpSpPr>
        <p:pic>
          <p:nvPicPr>
            <p:cNvPr id="5" name="Picture 4" descr="A close-up of a wall&#10;&#10;Description automatically generated">
              <a:extLst>
                <a:ext uri="{FF2B5EF4-FFF2-40B4-BE49-F238E27FC236}">
                  <a16:creationId xmlns:a16="http://schemas.microsoft.com/office/drawing/2014/main" id="{6EF684DA-786E-8094-F1AA-32A54FB2953E}"/>
                </a:ext>
              </a:extLst>
            </p:cNvPr>
            <p:cNvPicPr>
              <a:picLocks noChangeAspect="1"/>
            </p:cNvPicPr>
            <p:nvPr/>
          </p:nvPicPr>
          <p:blipFill rotWithShape="1">
            <a:blip r:embed="rId2">
              <a:extLst>
                <a:ext uri="{28A0092B-C50C-407E-A947-70E740481C1C}">
                  <a14:useLocalDpi xmlns:a14="http://schemas.microsoft.com/office/drawing/2010/main" val="0"/>
                </a:ext>
              </a:extLst>
            </a:blip>
            <a:srcRect t="36250" b="45879"/>
            <a:stretch/>
          </p:blipFill>
          <p:spPr>
            <a:xfrm>
              <a:off x="0" y="5760267"/>
              <a:ext cx="9144000" cy="1089434"/>
            </a:xfrm>
            <a:prstGeom prst="rect">
              <a:avLst/>
            </a:prstGeom>
          </p:spPr>
        </p:pic>
        <p:sp>
          <p:nvSpPr>
            <p:cNvPr id="6" name="Subtitle 2">
              <a:extLst>
                <a:ext uri="{FF2B5EF4-FFF2-40B4-BE49-F238E27FC236}">
                  <a16:creationId xmlns:a16="http://schemas.microsoft.com/office/drawing/2014/main" id="{E411E3F0-1E6F-04D9-6D85-0539DC04F7CF}"/>
                </a:ext>
              </a:extLst>
            </p:cNvPr>
            <p:cNvSpPr txBox="1">
              <a:spLocks/>
            </p:cNvSpPr>
            <p:nvPr/>
          </p:nvSpPr>
          <p:spPr>
            <a:xfrm>
              <a:off x="4343400" y="6096000"/>
              <a:ext cx="4800600" cy="685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4000" b="1" dirty="0">
                  <a:ln>
                    <a:solidFill>
                      <a:sysClr val="windowText" lastClr="000000"/>
                    </a:solidFill>
                  </a:ln>
                  <a:solidFill>
                    <a:srgbClr val="FAF2E2"/>
                  </a:solidFill>
                  <a:effectLst>
                    <a:glow rad="38100">
                      <a:schemeClr val="bg1">
                        <a:alpha val="40000"/>
                      </a:schemeClr>
                    </a:glow>
                    <a:outerShdw blurRad="50800" dist="38100" dir="2700000" algn="tl" rotWithShape="0">
                      <a:prstClr val="black">
                        <a:alpha val="40000"/>
                      </a:prstClr>
                    </a:outerShdw>
                  </a:effectLst>
                </a:rPr>
                <a:t>Genesis 4:1-15</a:t>
              </a:r>
            </a:p>
          </p:txBody>
        </p:sp>
        <p:sp>
          <p:nvSpPr>
            <p:cNvPr id="10" name="Title 1">
              <a:extLst>
                <a:ext uri="{FF2B5EF4-FFF2-40B4-BE49-F238E27FC236}">
                  <a16:creationId xmlns:a16="http://schemas.microsoft.com/office/drawing/2014/main" id="{94546E16-E391-1812-1794-F7A3E0927111}"/>
                </a:ext>
              </a:extLst>
            </p:cNvPr>
            <p:cNvSpPr txBox="1">
              <a:spLocks/>
            </p:cNvSpPr>
            <p:nvPr/>
          </p:nvSpPr>
          <p:spPr>
            <a:xfrm>
              <a:off x="13580" y="6082671"/>
              <a:ext cx="4343400" cy="560058"/>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000" b="1" dirty="0">
                  <a:ln w="12700">
                    <a:solidFill>
                      <a:sysClr val="windowText" lastClr="000000"/>
                    </a:solidFill>
                  </a:ln>
                  <a:solidFill>
                    <a:srgbClr val="D9B327"/>
                  </a:solidFill>
                  <a:effectLst>
                    <a:glow rad="38100">
                      <a:schemeClr val="bg1">
                        <a:alpha val="60000"/>
                      </a:schemeClr>
                    </a:glow>
                    <a:outerShdw blurRad="50800" dist="38100" dir="2700000" algn="tl" rotWithShape="0">
                      <a:prstClr val="black">
                        <a:alpha val="40000"/>
                      </a:prstClr>
                    </a:outerShdw>
                  </a:effectLst>
                  <a:latin typeface="Century" panose="02040604050505020304" pitchFamily="18" charset="0"/>
                  <a:ea typeface="ADLaM Display" panose="020F0502020204030204" pitchFamily="2" charset="0"/>
                  <a:cs typeface="ADLaM Display" panose="020F0502020204030204" pitchFamily="2" charset="0"/>
                </a:rPr>
                <a:t>Lessons For Cain</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0"/>
            <a:ext cx="8763000" cy="1066800"/>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150" normalizeH="0" baseline="0" noProof="0" dirty="0">
                <a:ln w="3175">
                  <a:solidFill>
                    <a:sysClr val="windowText" lastClr="000000"/>
                  </a:solidFill>
                </a:ln>
                <a:solidFill>
                  <a:srgbClr val="DFBE45"/>
                </a:solidFill>
                <a:effectLst>
                  <a:outerShdw blurRad="50800" dist="38100" dir="2700000" algn="tl" rotWithShape="0">
                    <a:prstClr val="black">
                      <a:alpha val="40000"/>
                    </a:prstClr>
                  </a:outerShdw>
                </a:effectLst>
                <a:uLnTx/>
                <a:uFillTx/>
                <a:latin typeface="Century" panose="02040604050505020304" pitchFamily="18" charset="0"/>
                <a:cs typeface="Arial" charset="0"/>
              </a:rPr>
              <a:t>Where is Abel your brother? (4:9)</a:t>
            </a:r>
          </a:p>
        </p:txBody>
      </p:sp>
      <p:sp>
        <p:nvSpPr>
          <p:cNvPr id="3" name="Subtitle 2"/>
          <p:cNvSpPr txBox="1">
            <a:spLocks/>
          </p:cNvSpPr>
          <p:nvPr/>
        </p:nvSpPr>
        <p:spPr>
          <a:xfrm>
            <a:off x="381000" y="838200"/>
            <a:ext cx="8534400" cy="5638800"/>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tabLst/>
              <a:defRPr/>
            </a:pPr>
            <a:r>
              <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rPr>
              <a:t>Am I my brother’s keeper?</a:t>
            </a:r>
          </a:p>
          <a:p>
            <a:pPr marL="396875" marR="0" lvl="0" indent="-396875" algn="l" defTabSz="914363" rtl="0" eaLnBrk="1" fontAlgn="auto" latinLnBrk="0" hangingPunct="1">
              <a:lnSpc>
                <a:spcPct val="90000"/>
              </a:lnSpc>
              <a:spcBef>
                <a:spcPct val="20000"/>
              </a:spcBef>
              <a:spcAft>
                <a:spcPts val="0"/>
              </a:spcAft>
              <a:buClrTx/>
              <a:buSzTx/>
              <a:tabLst/>
              <a:defRPr/>
            </a:pPr>
            <a:r>
              <a:rPr lang="en-US" sz="3600" b="1" dirty="0">
                <a:ln>
                  <a:solidFill>
                    <a:sysClr val="windowText" lastClr="000000"/>
                  </a:solidFill>
                </a:ln>
                <a:solidFill>
                  <a:srgbClr val="FAF2E2"/>
                </a:solidFill>
                <a:effectLst>
                  <a:glow rad="101600">
                    <a:schemeClr val="bg1">
                      <a:alpha val="40000"/>
                    </a:schemeClr>
                  </a:glow>
                </a:effectLst>
              </a:rPr>
              <a:t>Selfishness kept Cain from being his brother’s keeper. (1 Cor. 10:24; Phil. 2:4)</a:t>
            </a:r>
            <a:endPar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endParaRPr>
          </a:p>
          <a:p>
            <a:pPr marL="396875" marR="0" lvl="0" indent="-396875" algn="l" defTabSz="914363" rtl="0" eaLnBrk="1" fontAlgn="auto" latinLnBrk="0" hangingPunct="1">
              <a:lnSpc>
                <a:spcPct val="90000"/>
              </a:lnSpc>
              <a:spcBef>
                <a:spcPct val="20000"/>
              </a:spcBef>
              <a:spcAft>
                <a:spcPts val="0"/>
              </a:spcAft>
              <a:buClrTx/>
              <a:buSzTx/>
              <a:tabLst/>
              <a:defRPr/>
            </a:pPr>
            <a:r>
              <a:rPr lang="en-US" sz="3600" b="1" dirty="0">
                <a:ln>
                  <a:solidFill>
                    <a:sysClr val="windowText" lastClr="000000"/>
                  </a:solidFill>
                </a:ln>
                <a:solidFill>
                  <a:srgbClr val="FAF2E2"/>
                </a:solidFill>
                <a:effectLst>
                  <a:glow rad="101600">
                    <a:schemeClr val="bg1">
                      <a:alpha val="40000"/>
                    </a:schemeClr>
                  </a:glow>
                </a:effectLst>
              </a:rPr>
              <a:t>We ARE to be our brother’s keeper. (Matt. 22:39; Gal. 6:10; Eph. 4:28; Matt. 7:12)</a:t>
            </a:r>
            <a:endPar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endParaRPr>
          </a:p>
          <a:p>
            <a:pPr marL="396875" marR="0" lvl="0" indent="-396875" algn="l" defTabSz="914363" rtl="0" eaLnBrk="1" fontAlgn="auto" latinLnBrk="0" hangingPunct="1">
              <a:lnSpc>
                <a:spcPct val="90000"/>
              </a:lnSpc>
              <a:spcBef>
                <a:spcPct val="20000"/>
              </a:spcBef>
              <a:spcAft>
                <a:spcPts val="0"/>
              </a:spcAft>
              <a:buClrTx/>
              <a:buSzTx/>
              <a:tabLst/>
              <a:defRPr/>
            </a:pPr>
            <a:r>
              <a:rPr lang="en-US" sz="3600" b="1" dirty="0">
                <a:ln>
                  <a:solidFill>
                    <a:sysClr val="windowText" lastClr="000000"/>
                  </a:solidFill>
                </a:ln>
                <a:solidFill>
                  <a:srgbClr val="FAF2E2"/>
                </a:solidFill>
                <a:effectLst>
                  <a:glow rad="101600">
                    <a:schemeClr val="bg1">
                      <a:alpha val="40000"/>
                    </a:schemeClr>
                  </a:glow>
                </a:effectLst>
              </a:rPr>
              <a:t>Especially true for Christians. (Gal. 6:10, 1; James 5:19-20; Heb. 12:12-13)</a:t>
            </a:r>
            <a:endPar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endParaRPr>
          </a:p>
        </p:txBody>
      </p:sp>
      <p:grpSp>
        <p:nvGrpSpPr>
          <p:cNvPr id="4" name="Group 3">
            <a:extLst>
              <a:ext uri="{FF2B5EF4-FFF2-40B4-BE49-F238E27FC236}">
                <a16:creationId xmlns:a16="http://schemas.microsoft.com/office/drawing/2014/main" id="{5A2F18CD-BF90-ED5B-349F-A24351C88FB6}"/>
              </a:ext>
            </a:extLst>
          </p:cNvPr>
          <p:cNvGrpSpPr/>
          <p:nvPr/>
        </p:nvGrpSpPr>
        <p:grpSpPr>
          <a:xfrm>
            <a:off x="0" y="5760267"/>
            <a:ext cx="9144000" cy="1089434"/>
            <a:chOff x="0" y="5760267"/>
            <a:chExt cx="9144000" cy="1089434"/>
          </a:xfrm>
        </p:grpSpPr>
        <p:pic>
          <p:nvPicPr>
            <p:cNvPr id="5" name="Picture 4" descr="A close-up of a wall&#10;&#10;Description automatically generated">
              <a:extLst>
                <a:ext uri="{FF2B5EF4-FFF2-40B4-BE49-F238E27FC236}">
                  <a16:creationId xmlns:a16="http://schemas.microsoft.com/office/drawing/2014/main" id="{69714981-DC0D-8993-F856-09CA27C5637A}"/>
                </a:ext>
              </a:extLst>
            </p:cNvPr>
            <p:cNvPicPr>
              <a:picLocks noChangeAspect="1"/>
            </p:cNvPicPr>
            <p:nvPr/>
          </p:nvPicPr>
          <p:blipFill rotWithShape="1">
            <a:blip r:embed="rId2">
              <a:extLst>
                <a:ext uri="{28A0092B-C50C-407E-A947-70E740481C1C}">
                  <a14:useLocalDpi xmlns:a14="http://schemas.microsoft.com/office/drawing/2010/main" val="0"/>
                </a:ext>
              </a:extLst>
            </a:blip>
            <a:srcRect t="36250" b="45879"/>
            <a:stretch/>
          </p:blipFill>
          <p:spPr>
            <a:xfrm>
              <a:off x="0" y="5760267"/>
              <a:ext cx="9144000" cy="1089434"/>
            </a:xfrm>
            <a:prstGeom prst="rect">
              <a:avLst/>
            </a:prstGeom>
          </p:spPr>
        </p:pic>
        <p:sp>
          <p:nvSpPr>
            <p:cNvPr id="6" name="Subtitle 2">
              <a:extLst>
                <a:ext uri="{FF2B5EF4-FFF2-40B4-BE49-F238E27FC236}">
                  <a16:creationId xmlns:a16="http://schemas.microsoft.com/office/drawing/2014/main" id="{9949B033-EB49-77E4-0F2F-D23E53E88CDC}"/>
                </a:ext>
              </a:extLst>
            </p:cNvPr>
            <p:cNvSpPr txBox="1">
              <a:spLocks/>
            </p:cNvSpPr>
            <p:nvPr/>
          </p:nvSpPr>
          <p:spPr>
            <a:xfrm>
              <a:off x="4343400" y="6096000"/>
              <a:ext cx="4800600" cy="685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4000" b="1" dirty="0">
                  <a:ln>
                    <a:solidFill>
                      <a:sysClr val="windowText" lastClr="000000"/>
                    </a:solidFill>
                  </a:ln>
                  <a:solidFill>
                    <a:srgbClr val="FAF2E2"/>
                  </a:solidFill>
                  <a:effectLst>
                    <a:glow rad="38100">
                      <a:schemeClr val="bg1">
                        <a:alpha val="40000"/>
                      </a:schemeClr>
                    </a:glow>
                    <a:outerShdw blurRad="50800" dist="38100" dir="2700000" algn="tl" rotWithShape="0">
                      <a:prstClr val="black">
                        <a:alpha val="40000"/>
                      </a:prstClr>
                    </a:outerShdw>
                  </a:effectLst>
                </a:rPr>
                <a:t>Genesis 4:1-15</a:t>
              </a:r>
            </a:p>
          </p:txBody>
        </p:sp>
        <p:sp>
          <p:nvSpPr>
            <p:cNvPr id="10" name="Title 1">
              <a:extLst>
                <a:ext uri="{FF2B5EF4-FFF2-40B4-BE49-F238E27FC236}">
                  <a16:creationId xmlns:a16="http://schemas.microsoft.com/office/drawing/2014/main" id="{E1BF5CB0-4938-161E-AA72-694AEB96822D}"/>
                </a:ext>
              </a:extLst>
            </p:cNvPr>
            <p:cNvSpPr txBox="1">
              <a:spLocks/>
            </p:cNvSpPr>
            <p:nvPr/>
          </p:nvSpPr>
          <p:spPr>
            <a:xfrm>
              <a:off x="13580" y="6082671"/>
              <a:ext cx="4343400" cy="560058"/>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000" b="1" dirty="0">
                  <a:ln w="12700">
                    <a:solidFill>
                      <a:sysClr val="windowText" lastClr="000000"/>
                    </a:solidFill>
                  </a:ln>
                  <a:solidFill>
                    <a:srgbClr val="D9B327"/>
                  </a:solidFill>
                  <a:effectLst>
                    <a:glow rad="38100">
                      <a:schemeClr val="bg1">
                        <a:alpha val="60000"/>
                      </a:schemeClr>
                    </a:glow>
                    <a:outerShdw blurRad="50800" dist="38100" dir="2700000" algn="tl" rotWithShape="0">
                      <a:prstClr val="black">
                        <a:alpha val="40000"/>
                      </a:prstClr>
                    </a:outerShdw>
                  </a:effectLst>
                  <a:latin typeface="Century" panose="02040604050505020304" pitchFamily="18" charset="0"/>
                  <a:ea typeface="ADLaM Display" panose="020F0502020204030204" pitchFamily="2" charset="0"/>
                  <a:cs typeface="ADLaM Display" panose="020F0502020204030204" pitchFamily="2" charset="0"/>
                </a:rPr>
                <a:t>Lessons For Cain</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0"/>
            <a:ext cx="8763000" cy="1066800"/>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4800" b="1" spc="-150" dirty="0">
                <a:ln w="3175">
                  <a:solidFill>
                    <a:sysClr val="windowText" lastClr="000000"/>
                  </a:solidFill>
                </a:ln>
                <a:solidFill>
                  <a:srgbClr val="DFBE45"/>
                </a:solidFill>
                <a:effectLst>
                  <a:outerShdw blurRad="50800" dist="38100" dir="2700000" algn="tl" rotWithShape="0">
                    <a:prstClr val="black">
                      <a:alpha val="40000"/>
                    </a:prstClr>
                  </a:outerShdw>
                </a:effectLst>
                <a:latin typeface="Century" panose="02040604050505020304" pitchFamily="18" charset="0"/>
                <a:cs typeface="Arial" charset="0"/>
              </a:rPr>
              <a:t>What have you done? </a:t>
            </a:r>
            <a:r>
              <a:rPr kumimoji="0" lang="en-US" sz="4800" b="1" i="0" u="none" strike="noStrike" kern="1200" cap="none" spc="-150" normalizeH="0" baseline="0" noProof="0" dirty="0">
                <a:ln w="3175">
                  <a:solidFill>
                    <a:sysClr val="windowText" lastClr="000000"/>
                  </a:solidFill>
                </a:ln>
                <a:solidFill>
                  <a:srgbClr val="DFBE45"/>
                </a:solidFill>
                <a:effectLst>
                  <a:outerShdw blurRad="50800" dist="38100" dir="2700000" algn="tl" rotWithShape="0">
                    <a:prstClr val="black">
                      <a:alpha val="40000"/>
                    </a:prstClr>
                  </a:outerShdw>
                </a:effectLst>
                <a:uLnTx/>
                <a:uFillTx/>
                <a:latin typeface="Century" panose="02040604050505020304" pitchFamily="18" charset="0"/>
                <a:cs typeface="Arial" charset="0"/>
              </a:rPr>
              <a:t>(4:10)</a:t>
            </a:r>
          </a:p>
        </p:txBody>
      </p:sp>
      <p:sp>
        <p:nvSpPr>
          <p:cNvPr id="3" name="Subtitle 2"/>
          <p:cNvSpPr txBox="1">
            <a:spLocks/>
          </p:cNvSpPr>
          <p:nvPr/>
        </p:nvSpPr>
        <p:spPr>
          <a:xfrm>
            <a:off x="381000" y="1143000"/>
            <a:ext cx="8763000" cy="5334000"/>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tabLst/>
              <a:defRPr/>
            </a:pPr>
            <a:r>
              <a:rPr lang="en-US" sz="3600" b="1" dirty="0">
                <a:ln>
                  <a:solidFill>
                    <a:sysClr val="windowText" lastClr="000000"/>
                  </a:solidFill>
                </a:ln>
                <a:solidFill>
                  <a:srgbClr val="FAF2E2"/>
                </a:solidFill>
                <a:effectLst>
                  <a:glow rad="101600">
                    <a:schemeClr val="bg1">
                      <a:alpha val="40000"/>
                    </a:schemeClr>
                  </a:glow>
                </a:effectLst>
              </a:rPr>
              <a:t>God wanted Cain to see the enormity of his sin.</a:t>
            </a:r>
            <a:endPar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endParaRP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rPr>
              <a:t>The first murder was over a religious dispute. </a:t>
            </a:r>
          </a:p>
          <a:p>
            <a:pPr marL="396875" marR="0" lvl="0" indent="-396875" algn="l" defTabSz="914363" rtl="0" eaLnBrk="1" fontAlgn="auto" latinLnBrk="0" hangingPunct="1">
              <a:lnSpc>
                <a:spcPct val="90000"/>
              </a:lnSpc>
              <a:spcBef>
                <a:spcPct val="20000"/>
              </a:spcBef>
              <a:spcAft>
                <a:spcPts val="0"/>
              </a:spcAft>
              <a:buClrTx/>
              <a:buSzTx/>
              <a:tabLst/>
              <a:defRPr/>
            </a:pPr>
            <a:r>
              <a:rPr lang="en-US" sz="3600" b="1" dirty="0">
                <a:ln>
                  <a:solidFill>
                    <a:sysClr val="windowText" lastClr="000000"/>
                  </a:solidFill>
                </a:ln>
                <a:solidFill>
                  <a:srgbClr val="FAF2E2"/>
                </a:solidFill>
                <a:effectLst>
                  <a:glow rad="101600">
                    <a:schemeClr val="bg1">
                      <a:alpha val="40000"/>
                    </a:schemeClr>
                  </a:glow>
                </a:effectLst>
              </a:rPr>
              <a:t>     </a:t>
            </a:r>
            <a:r>
              <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rPr>
              <a:t>(1 John 3:15; 4:20-21; Matt. 5:22)</a:t>
            </a:r>
            <a:endParaRPr lang="en-US" sz="3600" b="1" dirty="0">
              <a:ln>
                <a:solidFill>
                  <a:sysClr val="windowText" lastClr="000000"/>
                </a:solidFill>
              </a:ln>
              <a:solidFill>
                <a:srgbClr val="FAF2E2"/>
              </a:solidFill>
              <a:effectLst>
                <a:glow rad="101600">
                  <a:schemeClr val="bg1">
                    <a:alpha val="40000"/>
                  </a:schemeClr>
                </a:glow>
              </a:effectLst>
            </a:endParaRP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rPr>
              <a:t>The voice of your</a:t>
            </a:r>
            <a:r>
              <a:rPr kumimoji="0" lang="en-US" sz="3600" b="1" i="0" u="none" strike="noStrike" kern="1200" cap="none" spc="0" normalizeH="0" noProof="0" dirty="0">
                <a:ln>
                  <a:solidFill>
                    <a:sysClr val="windowText" lastClr="000000"/>
                  </a:solidFill>
                </a:ln>
                <a:solidFill>
                  <a:srgbClr val="FAF2E2"/>
                </a:solidFill>
                <a:effectLst>
                  <a:glow rad="101600">
                    <a:schemeClr val="bg1">
                      <a:alpha val="40000"/>
                    </a:schemeClr>
                  </a:glow>
                </a:effectLst>
                <a:uLnTx/>
                <a:uFillTx/>
              </a:rPr>
              <a:t> brother’s blood is crying to Me from the ground. (Is 59:12; Heb. 11:4).</a:t>
            </a:r>
            <a:endPar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endParaRPr>
          </a:p>
        </p:txBody>
      </p:sp>
      <p:grpSp>
        <p:nvGrpSpPr>
          <p:cNvPr id="4" name="Group 3">
            <a:extLst>
              <a:ext uri="{FF2B5EF4-FFF2-40B4-BE49-F238E27FC236}">
                <a16:creationId xmlns:a16="http://schemas.microsoft.com/office/drawing/2014/main" id="{18D6AA0C-6DB0-A4B5-F3E5-5CD2F0A97C4A}"/>
              </a:ext>
            </a:extLst>
          </p:cNvPr>
          <p:cNvGrpSpPr/>
          <p:nvPr/>
        </p:nvGrpSpPr>
        <p:grpSpPr>
          <a:xfrm>
            <a:off x="0" y="5760267"/>
            <a:ext cx="9144000" cy="1089434"/>
            <a:chOff x="0" y="5760267"/>
            <a:chExt cx="9144000" cy="1089434"/>
          </a:xfrm>
        </p:grpSpPr>
        <p:pic>
          <p:nvPicPr>
            <p:cNvPr id="5" name="Picture 4" descr="A close-up of a wall&#10;&#10;Description automatically generated">
              <a:extLst>
                <a:ext uri="{FF2B5EF4-FFF2-40B4-BE49-F238E27FC236}">
                  <a16:creationId xmlns:a16="http://schemas.microsoft.com/office/drawing/2014/main" id="{7FAD2637-77CB-85BE-386A-18F540C7A4D0}"/>
                </a:ext>
              </a:extLst>
            </p:cNvPr>
            <p:cNvPicPr>
              <a:picLocks noChangeAspect="1"/>
            </p:cNvPicPr>
            <p:nvPr/>
          </p:nvPicPr>
          <p:blipFill rotWithShape="1">
            <a:blip r:embed="rId2">
              <a:extLst>
                <a:ext uri="{28A0092B-C50C-407E-A947-70E740481C1C}">
                  <a14:useLocalDpi xmlns:a14="http://schemas.microsoft.com/office/drawing/2010/main" val="0"/>
                </a:ext>
              </a:extLst>
            </a:blip>
            <a:srcRect t="36250" b="45879"/>
            <a:stretch/>
          </p:blipFill>
          <p:spPr>
            <a:xfrm>
              <a:off x="0" y="5760267"/>
              <a:ext cx="9144000" cy="1089434"/>
            </a:xfrm>
            <a:prstGeom prst="rect">
              <a:avLst/>
            </a:prstGeom>
          </p:spPr>
        </p:pic>
        <p:sp>
          <p:nvSpPr>
            <p:cNvPr id="6" name="Subtitle 2">
              <a:extLst>
                <a:ext uri="{FF2B5EF4-FFF2-40B4-BE49-F238E27FC236}">
                  <a16:creationId xmlns:a16="http://schemas.microsoft.com/office/drawing/2014/main" id="{DD0B2424-39ED-49AA-1846-EBD41C6CE709}"/>
                </a:ext>
              </a:extLst>
            </p:cNvPr>
            <p:cNvSpPr txBox="1">
              <a:spLocks/>
            </p:cNvSpPr>
            <p:nvPr/>
          </p:nvSpPr>
          <p:spPr>
            <a:xfrm>
              <a:off x="4343400" y="6096000"/>
              <a:ext cx="4800600" cy="685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4000" b="1" dirty="0">
                  <a:ln>
                    <a:solidFill>
                      <a:sysClr val="windowText" lastClr="000000"/>
                    </a:solidFill>
                  </a:ln>
                  <a:solidFill>
                    <a:srgbClr val="FAF2E2"/>
                  </a:solidFill>
                  <a:effectLst>
                    <a:glow rad="38100">
                      <a:schemeClr val="bg1">
                        <a:alpha val="40000"/>
                      </a:schemeClr>
                    </a:glow>
                    <a:outerShdw blurRad="50800" dist="38100" dir="2700000" algn="tl" rotWithShape="0">
                      <a:prstClr val="black">
                        <a:alpha val="40000"/>
                      </a:prstClr>
                    </a:outerShdw>
                  </a:effectLst>
                </a:rPr>
                <a:t>Genesis 4:1-15</a:t>
              </a:r>
            </a:p>
          </p:txBody>
        </p:sp>
        <p:sp>
          <p:nvSpPr>
            <p:cNvPr id="10" name="Title 1">
              <a:extLst>
                <a:ext uri="{FF2B5EF4-FFF2-40B4-BE49-F238E27FC236}">
                  <a16:creationId xmlns:a16="http://schemas.microsoft.com/office/drawing/2014/main" id="{6B126194-48F0-9C8F-2E73-659B3EA14BD3}"/>
                </a:ext>
              </a:extLst>
            </p:cNvPr>
            <p:cNvSpPr txBox="1">
              <a:spLocks/>
            </p:cNvSpPr>
            <p:nvPr/>
          </p:nvSpPr>
          <p:spPr>
            <a:xfrm>
              <a:off x="13580" y="6082671"/>
              <a:ext cx="4343400" cy="560058"/>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000" b="1" dirty="0">
                  <a:ln w="12700">
                    <a:solidFill>
                      <a:sysClr val="windowText" lastClr="000000"/>
                    </a:solidFill>
                  </a:ln>
                  <a:solidFill>
                    <a:srgbClr val="D9B327"/>
                  </a:solidFill>
                  <a:effectLst>
                    <a:glow rad="38100">
                      <a:schemeClr val="bg1">
                        <a:alpha val="60000"/>
                      </a:schemeClr>
                    </a:glow>
                    <a:outerShdw blurRad="50800" dist="38100" dir="2700000" algn="tl" rotWithShape="0">
                      <a:prstClr val="black">
                        <a:alpha val="40000"/>
                      </a:prstClr>
                    </a:outerShdw>
                  </a:effectLst>
                  <a:latin typeface="Century" panose="02040604050505020304" pitchFamily="18" charset="0"/>
                  <a:ea typeface="ADLaM Display" panose="020F0502020204030204" pitchFamily="2" charset="0"/>
                  <a:cs typeface="ADLaM Display" panose="020F0502020204030204" pitchFamily="2" charset="0"/>
                </a:rPr>
                <a:t>Lessons For Cain</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0"/>
            <a:ext cx="8763000" cy="1066800"/>
          </a:xfrm>
          <a:prstGeom prst="rect">
            <a:avLst/>
          </a:prstGeom>
        </p:spPr>
        <p:txBody>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w="3175">
                  <a:solidFill>
                    <a:sysClr val="windowText" lastClr="000000"/>
                  </a:solidFill>
                </a:ln>
                <a:solidFill>
                  <a:srgbClr val="DFBE45"/>
                </a:solidFill>
                <a:effectLst>
                  <a:outerShdw blurRad="50800" dist="38100" dir="2700000" algn="tl" rotWithShape="0">
                    <a:prstClr val="black">
                      <a:alpha val="40000"/>
                    </a:prstClr>
                  </a:outerShdw>
                </a:effectLst>
                <a:uLnTx/>
                <a:uFillTx/>
                <a:latin typeface="Century" panose="02040604050505020304" pitchFamily="18" charset="0"/>
                <a:cs typeface="Arial" charset="0"/>
              </a:rPr>
              <a:t>Have we learned the lessons        God tried to teach Cain?</a:t>
            </a:r>
          </a:p>
        </p:txBody>
      </p:sp>
      <p:sp>
        <p:nvSpPr>
          <p:cNvPr id="3" name="Subtitle 2"/>
          <p:cNvSpPr txBox="1">
            <a:spLocks/>
          </p:cNvSpPr>
          <p:nvPr/>
        </p:nvSpPr>
        <p:spPr>
          <a:xfrm>
            <a:off x="381000" y="1600200"/>
            <a:ext cx="8534400" cy="4876800"/>
          </a:xfrm>
          <a:prstGeom prst="rect">
            <a:avLst/>
          </a:prstGeom>
        </p:spPr>
        <p:txBody>
          <a:bodyPr/>
          <a:lstStyle/>
          <a:p>
            <a:pPr marL="396875" marR="0" lvl="0" indent="-396875" algn="ctr" defTabSz="914363" rtl="0" eaLnBrk="1" fontAlgn="auto" latinLnBrk="0" hangingPunct="1">
              <a:lnSpc>
                <a:spcPct val="90000"/>
              </a:lnSpc>
              <a:spcBef>
                <a:spcPct val="20000"/>
              </a:spcBef>
              <a:spcAft>
                <a:spcPts val="0"/>
              </a:spcAft>
              <a:buClrTx/>
              <a:buSzTx/>
              <a:tabLst/>
              <a:defRPr/>
            </a:pPr>
            <a:r>
              <a:rPr lang="en-US" sz="3600" b="1" dirty="0">
                <a:ln>
                  <a:solidFill>
                    <a:sysClr val="windowText" lastClr="000000"/>
                  </a:solidFill>
                </a:ln>
                <a:solidFill>
                  <a:srgbClr val="FAF2E2"/>
                </a:solidFill>
                <a:effectLst>
                  <a:glow rad="101600">
                    <a:schemeClr val="bg1">
                      <a:alpha val="40000"/>
                    </a:schemeClr>
                  </a:glow>
                </a:effectLst>
              </a:rPr>
              <a:t>Do your deeds cry out that you are unfaithful?</a:t>
            </a:r>
          </a:p>
          <a:p>
            <a:pPr marL="396875" marR="0" lvl="0" indent="-396875" algn="ctr" defTabSz="914363" rtl="0" eaLnBrk="1" fontAlgn="auto" latinLnBrk="0" hangingPunct="1">
              <a:lnSpc>
                <a:spcPct val="90000"/>
              </a:lnSpc>
              <a:spcBef>
                <a:spcPct val="20000"/>
              </a:spcBef>
              <a:spcAft>
                <a:spcPts val="0"/>
              </a:spcAft>
              <a:buClrTx/>
              <a:buSzTx/>
              <a:tabLst/>
              <a:defRPr/>
            </a:pPr>
            <a:endParaRPr kumimoji="0" lang="en-US" sz="3600" b="1" i="0" u="none" strike="noStrike" kern="1200" cap="none" spc="0" normalizeH="0" baseline="0" noProof="0" dirty="0">
              <a:ln>
                <a:solidFill>
                  <a:sysClr val="windowText" lastClr="000000"/>
                </a:solidFill>
              </a:ln>
              <a:solidFill>
                <a:srgbClr val="FAF2E2"/>
              </a:solidFill>
              <a:effectLst>
                <a:glow rad="101600">
                  <a:schemeClr val="bg1">
                    <a:alpha val="40000"/>
                  </a:schemeClr>
                </a:glow>
              </a:effectLst>
              <a:uLnTx/>
              <a:uFillTx/>
            </a:endParaRPr>
          </a:p>
          <a:p>
            <a:pPr marL="396875" marR="0" lvl="0" indent="-396875" algn="ctr" defTabSz="914363" rtl="0" eaLnBrk="1" fontAlgn="auto" latinLnBrk="0" hangingPunct="1">
              <a:lnSpc>
                <a:spcPct val="90000"/>
              </a:lnSpc>
              <a:spcBef>
                <a:spcPct val="20000"/>
              </a:spcBef>
              <a:spcAft>
                <a:spcPts val="0"/>
              </a:spcAft>
              <a:buClrTx/>
              <a:buSzTx/>
              <a:tabLst/>
              <a:defRPr/>
            </a:pPr>
            <a:r>
              <a:rPr lang="en-US" sz="3600" b="1" dirty="0">
                <a:ln>
                  <a:solidFill>
                    <a:sysClr val="windowText" lastClr="000000"/>
                  </a:solidFill>
                </a:ln>
                <a:solidFill>
                  <a:srgbClr val="FAF2E2"/>
                </a:solidFill>
                <a:effectLst>
                  <a:glow rad="101600">
                    <a:schemeClr val="bg1">
                      <a:alpha val="40000"/>
                    </a:schemeClr>
                  </a:glow>
                </a:effectLst>
              </a:rPr>
              <a:t>Are you obeying God?</a:t>
            </a:r>
          </a:p>
        </p:txBody>
      </p:sp>
      <p:grpSp>
        <p:nvGrpSpPr>
          <p:cNvPr id="4" name="Group 3">
            <a:extLst>
              <a:ext uri="{FF2B5EF4-FFF2-40B4-BE49-F238E27FC236}">
                <a16:creationId xmlns:a16="http://schemas.microsoft.com/office/drawing/2014/main" id="{A33FB73E-9020-E0DF-3D23-78227DD8661B}"/>
              </a:ext>
            </a:extLst>
          </p:cNvPr>
          <p:cNvGrpSpPr/>
          <p:nvPr/>
        </p:nvGrpSpPr>
        <p:grpSpPr>
          <a:xfrm>
            <a:off x="0" y="5760267"/>
            <a:ext cx="9144000" cy="1089434"/>
            <a:chOff x="0" y="5760267"/>
            <a:chExt cx="9144000" cy="1089434"/>
          </a:xfrm>
        </p:grpSpPr>
        <p:pic>
          <p:nvPicPr>
            <p:cNvPr id="5" name="Picture 4" descr="A close-up of a wall&#10;&#10;Description automatically generated">
              <a:extLst>
                <a:ext uri="{FF2B5EF4-FFF2-40B4-BE49-F238E27FC236}">
                  <a16:creationId xmlns:a16="http://schemas.microsoft.com/office/drawing/2014/main" id="{0D352582-978C-8D21-96C8-EC83F74C8CAE}"/>
                </a:ext>
              </a:extLst>
            </p:cNvPr>
            <p:cNvPicPr>
              <a:picLocks noChangeAspect="1"/>
            </p:cNvPicPr>
            <p:nvPr/>
          </p:nvPicPr>
          <p:blipFill rotWithShape="1">
            <a:blip r:embed="rId2">
              <a:extLst>
                <a:ext uri="{28A0092B-C50C-407E-A947-70E740481C1C}">
                  <a14:useLocalDpi xmlns:a14="http://schemas.microsoft.com/office/drawing/2010/main" val="0"/>
                </a:ext>
              </a:extLst>
            </a:blip>
            <a:srcRect t="36250" b="45879"/>
            <a:stretch/>
          </p:blipFill>
          <p:spPr>
            <a:xfrm>
              <a:off x="0" y="5760267"/>
              <a:ext cx="9144000" cy="1089434"/>
            </a:xfrm>
            <a:prstGeom prst="rect">
              <a:avLst/>
            </a:prstGeom>
          </p:spPr>
        </p:pic>
        <p:sp>
          <p:nvSpPr>
            <p:cNvPr id="6" name="Subtitle 2">
              <a:extLst>
                <a:ext uri="{FF2B5EF4-FFF2-40B4-BE49-F238E27FC236}">
                  <a16:creationId xmlns:a16="http://schemas.microsoft.com/office/drawing/2014/main" id="{AB2D9E98-C982-DA42-A841-9A9580C224CD}"/>
                </a:ext>
              </a:extLst>
            </p:cNvPr>
            <p:cNvSpPr txBox="1">
              <a:spLocks/>
            </p:cNvSpPr>
            <p:nvPr/>
          </p:nvSpPr>
          <p:spPr>
            <a:xfrm>
              <a:off x="4343400" y="6096000"/>
              <a:ext cx="4800600" cy="685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4000" b="1" dirty="0">
                  <a:ln>
                    <a:solidFill>
                      <a:sysClr val="windowText" lastClr="000000"/>
                    </a:solidFill>
                  </a:ln>
                  <a:solidFill>
                    <a:srgbClr val="FAF2E2"/>
                  </a:solidFill>
                  <a:effectLst>
                    <a:glow rad="38100">
                      <a:schemeClr val="bg1">
                        <a:alpha val="40000"/>
                      </a:schemeClr>
                    </a:glow>
                    <a:outerShdw blurRad="50800" dist="38100" dir="2700000" algn="tl" rotWithShape="0">
                      <a:prstClr val="black">
                        <a:alpha val="40000"/>
                      </a:prstClr>
                    </a:outerShdw>
                  </a:effectLst>
                </a:rPr>
                <a:t>Genesis 4:1-15</a:t>
              </a:r>
            </a:p>
          </p:txBody>
        </p:sp>
        <p:sp>
          <p:nvSpPr>
            <p:cNvPr id="10" name="Title 1">
              <a:extLst>
                <a:ext uri="{FF2B5EF4-FFF2-40B4-BE49-F238E27FC236}">
                  <a16:creationId xmlns:a16="http://schemas.microsoft.com/office/drawing/2014/main" id="{96F39000-7C64-7CAB-6086-A70C8D5634CB}"/>
                </a:ext>
              </a:extLst>
            </p:cNvPr>
            <p:cNvSpPr txBox="1">
              <a:spLocks/>
            </p:cNvSpPr>
            <p:nvPr/>
          </p:nvSpPr>
          <p:spPr>
            <a:xfrm>
              <a:off x="13580" y="6082671"/>
              <a:ext cx="4343400" cy="560058"/>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000" b="1" dirty="0">
                  <a:ln w="12700">
                    <a:solidFill>
                      <a:sysClr val="windowText" lastClr="000000"/>
                    </a:solidFill>
                  </a:ln>
                  <a:solidFill>
                    <a:srgbClr val="D9B327"/>
                  </a:solidFill>
                  <a:effectLst>
                    <a:glow rad="38100">
                      <a:schemeClr val="bg1">
                        <a:alpha val="60000"/>
                      </a:schemeClr>
                    </a:glow>
                    <a:outerShdw blurRad="50800" dist="38100" dir="2700000" algn="tl" rotWithShape="0">
                      <a:prstClr val="black">
                        <a:alpha val="40000"/>
                      </a:prstClr>
                    </a:outerShdw>
                  </a:effectLst>
                  <a:latin typeface="Century" panose="02040604050505020304" pitchFamily="18" charset="0"/>
                  <a:ea typeface="ADLaM Display" panose="020F0502020204030204" pitchFamily="2" charset="0"/>
                  <a:cs typeface="ADLaM Display" panose="020F0502020204030204" pitchFamily="2" charset="0"/>
                </a:rPr>
                <a:t>Lessons For Cain</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010286757">
  <a:themeElements>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8A291A2-AD4C-498A-9A9E-2EB318039B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TS010286757</Template>
  <TotalTime>201</TotalTime>
  <Words>530</Words>
  <Application>Microsoft Office PowerPoint</Application>
  <PresentationFormat>On-screen Show (4:3)</PresentationFormat>
  <Paragraphs>52</Paragraphs>
  <Slides>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Century</vt:lpstr>
      <vt:lpstr>Wingdings</vt:lpstr>
      <vt:lpstr>Courier New</vt:lpstr>
      <vt:lpstr>Segoe</vt:lpstr>
      <vt:lpstr>Arial</vt:lpstr>
      <vt:lpstr>Calibri</vt:lpstr>
      <vt:lpstr>TS010286757</vt:lpstr>
      <vt:lpstr>White with Courier font for code slides</vt:lpstr>
      <vt:lpstr>PowerPoint Presentation</vt:lpstr>
      <vt:lpstr>Lessons For Cain</vt:lpstr>
      <vt:lpstr>Why are you angry (4:6)</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dc:creator>
  <cp:lastModifiedBy>Charles Willis</cp:lastModifiedBy>
  <cp:revision>13</cp:revision>
  <dcterms:created xsi:type="dcterms:W3CDTF">2011-02-16T19:32:21Z</dcterms:created>
  <dcterms:modified xsi:type="dcterms:W3CDTF">2023-10-23T16:16:47Z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TC102867579990</vt:lpwstr>
  </property>
</Properties>
</file>