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90" r:id="rId4"/>
    <p:sldId id="291" r:id="rId5"/>
    <p:sldId id="258" r:id="rId6"/>
    <p:sldId id="260" r:id="rId7"/>
    <p:sldId id="292" r:id="rId8"/>
    <p:sldId id="269" r:id="rId9"/>
    <p:sldId id="278" r:id="rId10"/>
    <p:sldId id="270" r:id="rId11"/>
    <p:sldId id="261" r:id="rId12"/>
    <p:sldId id="281" r:id="rId13"/>
    <p:sldId id="282" r:id="rId14"/>
    <p:sldId id="262" r:id="rId15"/>
    <p:sldId id="283" r:id="rId16"/>
    <p:sldId id="284" r:id="rId17"/>
    <p:sldId id="285" r:id="rId18"/>
    <p:sldId id="286" r:id="rId19"/>
    <p:sldId id="263" r:id="rId20"/>
    <p:sldId id="265" r:id="rId21"/>
    <p:sldId id="287" r:id="rId22"/>
    <p:sldId id="288" r:id="rId23"/>
    <p:sldId id="266" r:id="rId24"/>
    <p:sldId id="264" r:id="rId25"/>
    <p:sldId id="267" r:id="rId26"/>
    <p:sldId id="268" r:id="rId27"/>
    <p:sldId id="259" r:id="rId28"/>
    <p:sldId id="271" r:id="rId29"/>
    <p:sldId id="293" r:id="rId30"/>
    <p:sldId id="294" r:id="rId31"/>
    <p:sldId id="272" r:id="rId32"/>
    <p:sldId id="273" r:id="rId33"/>
    <p:sldId id="274" r:id="rId34"/>
    <p:sldId id="295" r:id="rId35"/>
    <p:sldId id="296" r:id="rId36"/>
    <p:sldId id="297" r:id="rId37"/>
    <p:sldId id="275" r:id="rId38"/>
    <p:sldId id="276" r:id="rId39"/>
    <p:sldId id="277" r:id="rId40"/>
    <p:sldId id="289" r:id="rId41"/>
    <p:sldId id="298" r:id="rId42"/>
    <p:sldId id="300" r:id="rId43"/>
    <p:sldId id="301" r:id="rId44"/>
    <p:sldId id="302" r:id="rId45"/>
    <p:sldId id="299" r:id="rId46"/>
  </p:sldIdLst>
  <p:sldSz cx="12192000" cy="6858000"/>
  <p:notesSz cx="7077075" cy="93694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309F8F4-8BB1-4ED3-8674-2B8F121DB9AF}">
          <p14:sldIdLst>
            <p14:sldId id="256"/>
            <p14:sldId id="257"/>
            <p14:sldId id="290"/>
            <p14:sldId id="291"/>
            <p14:sldId id="258"/>
            <p14:sldId id="260"/>
            <p14:sldId id="292"/>
            <p14:sldId id="269"/>
            <p14:sldId id="278"/>
            <p14:sldId id="270"/>
          </p14:sldIdLst>
        </p14:section>
        <p14:section name="Untitled Section" id="{45240CAF-3B62-40B0-861D-42D7271BE238}">
          <p14:sldIdLst>
            <p14:sldId id="261"/>
            <p14:sldId id="281"/>
            <p14:sldId id="282"/>
            <p14:sldId id="262"/>
            <p14:sldId id="283"/>
            <p14:sldId id="284"/>
            <p14:sldId id="285"/>
            <p14:sldId id="286"/>
            <p14:sldId id="263"/>
            <p14:sldId id="265"/>
            <p14:sldId id="287"/>
            <p14:sldId id="288"/>
            <p14:sldId id="266"/>
            <p14:sldId id="264"/>
            <p14:sldId id="267"/>
            <p14:sldId id="268"/>
            <p14:sldId id="259"/>
            <p14:sldId id="271"/>
            <p14:sldId id="293"/>
            <p14:sldId id="294"/>
            <p14:sldId id="272"/>
            <p14:sldId id="273"/>
            <p14:sldId id="274"/>
            <p14:sldId id="295"/>
            <p14:sldId id="296"/>
            <p14:sldId id="297"/>
            <p14:sldId id="275"/>
            <p14:sldId id="276"/>
            <p14:sldId id="277"/>
            <p14:sldId id="289"/>
            <p14:sldId id="298"/>
            <p14:sldId id="300"/>
            <p14:sldId id="301"/>
            <p14:sldId id="302"/>
            <p14:sldId id="299"/>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anks This is a personal laptop" initials="FT" lastIdx="1" clrIdx="0">
    <p:extLst>
      <p:ext uri="{19B8F6BF-5375-455C-9EA6-DF929625EA0E}">
        <p15:presenceInfo xmlns:p15="http://schemas.microsoft.com/office/powerpoint/2012/main" userId="47d4af6bc02c726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3" d="100"/>
          <a:sy n="63" d="100"/>
        </p:scale>
        <p:origin x="318" y="60"/>
      </p:cViewPr>
      <p:guideLst/>
    </p:cSldViewPr>
  </p:slideViewPr>
  <p:notesTextViewPr>
    <p:cViewPr>
      <p:scale>
        <a:sx n="1" d="1"/>
        <a:sy n="1" d="1"/>
      </p:scale>
      <p:origin x="0" y="0"/>
    </p:cViewPr>
  </p:notesTextViewPr>
  <p:sorterViewPr>
    <p:cViewPr>
      <p:scale>
        <a:sx n="100" d="100"/>
        <a:sy n="100" d="100"/>
      </p:scale>
      <p:origin x="0" y="-1954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10-24T13:06:12.767" idx="1">
    <p:pos x="10" y="10"/>
    <p:text>Keep teaching, no matter the out-come. Noah preached for 100 years without success.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3FEDACD-8BA3-4BD6-A246-63A48C87D4CD}"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58289-D319-4A44-BA2A-D7AAC2D55B87}" type="slidenum">
              <a:rPr lang="en-US" smtClean="0"/>
              <a:t>‹#›</a:t>
            </a:fld>
            <a:endParaRPr lang="en-US"/>
          </a:p>
        </p:txBody>
      </p:sp>
    </p:spTree>
    <p:extLst>
      <p:ext uri="{BB962C8B-B14F-4D97-AF65-F5344CB8AC3E}">
        <p14:creationId xmlns:p14="http://schemas.microsoft.com/office/powerpoint/2010/main" val="2967811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FEDACD-8BA3-4BD6-A246-63A48C87D4CD}"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458289-D319-4A44-BA2A-D7AAC2D55B87}" type="slidenum">
              <a:rPr lang="en-US" smtClean="0"/>
              <a:t>‹#›</a:t>
            </a:fld>
            <a:endParaRPr lang="en-US"/>
          </a:p>
        </p:txBody>
      </p:sp>
    </p:spTree>
    <p:extLst>
      <p:ext uri="{BB962C8B-B14F-4D97-AF65-F5344CB8AC3E}">
        <p14:creationId xmlns:p14="http://schemas.microsoft.com/office/powerpoint/2010/main" val="3462510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C3FEDACD-8BA3-4BD6-A246-63A48C87D4CD}"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58289-D319-4A44-BA2A-D7AAC2D55B87}" type="slidenum">
              <a:rPr lang="en-US" smtClean="0"/>
              <a:t>‹#›</a:t>
            </a:fld>
            <a:endParaRPr lang="en-US"/>
          </a:p>
        </p:txBody>
      </p:sp>
    </p:spTree>
    <p:extLst>
      <p:ext uri="{BB962C8B-B14F-4D97-AF65-F5344CB8AC3E}">
        <p14:creationId xmlns:p14="http://schemas.microsoft.com/office/powerpoint/2010/main" val="895827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C3FEDACD-8BA3-4BD6-A246-63A48C87D4CD}"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58289-D319-4A44-BA2A-D7AAC2D55B87}"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228567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FEDACD-8BA3-4BD6-A246-63A48C87D4CD}"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58289-D319-4A44-BA2A-D7AAC2D55B87}" type="slidenum">
              <a:rPr lang="en-US" smtClean="0"/>
              <a:t>‹#›</a:t>
            </a:fld>
            <a:endParaRPr lang="en-US"/>
          </a:p>
        </p:txBody>
      </p:sp>
    </p:spTree>
    <p:extLst>
      <p:ext uri="{BB962C8B-B14F-4D97-AF65-F5344CB8AC3E}">
        <p14:creationId xmlns:p14="http://schemas.microsoft.com/office/powerpoint/2010/main" val="24377124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3FEDACD-8BA3-4BD6-A246-63A48C87D4CD}" type="datetimeFigureOut">
              <a:rPr lang="en-US" smtClean="0"/>
              <a:t>10/24/2023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58289-D319-4A44-BA2A-D7AAC2D55B87}" type="slidenum">
              <a:rPr lang="en-US" smtClean="0"/>
              <a:t>‹#›</a:t>
            </a:fld>
            <a:endParaRPr lang="en-US"/>
          </a:p>
        </p:txBody>
      </p:sp>
    </p:spTree>
    <p:extLst>
      <p:ext uri="{BB962C8B-B14F-4D97-AF65-F5344CB8AC3E}">
        <p14:creationId xmlns:p14="http://schemas.microsoft.com/office/powerpoint/2010/main" val="2937692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3FEDACD-8BA3-4BD6-A246-63A48C87D4CD}" type="datetimeFigureOut">
              <a:rPr lang="en-US" smtClean="0"/>
              <a:t>10/24/2023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58289-D319-4A44-BA2A-D7AAC2D55B87}" type="slidenum">
              <a:rPr lang="en-US" smtClean="0"/>
              <a:t>‹#›</a:t>
            </a:fld>
            <a:endParaRPr lang="en-US"/>
          </a:p>
        </p:txBody>
      </p:sp>
    </p:spTree>
    <p:extLst>
      <p:ext uri="{BB962C8B-B14F-4D97-AF65-F5344CB8AC3E}">
        <p14:creationId xmlns:p14="http://schemas.microsoft.com/office/powerpoint/2010/main" val="30356302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FEDACD-8BA3-4BD6-A246-63A48C87D4CD}"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58289-D319-4A44-BA2A-D7AAC2D55B87}" type="slidenum">
              <a:rPr lang="en-US" smtClean="0"/>
              <a:t>‹#›</a:t>
            </a:fld>
            <a:endParaRPr lang="en-US"/>
          </a:p>
        </p:txBody>
      </p:sp>
    </p:spTree>
    <p:extLst>
      <p:ext uri="{BB962C8B-B14F-4D97-AF65-F5344CB8AC3E}">
        <p14:creationId xmlns:p14="http://schemas.microsoft.com/office/powerpoint/2010/main" val="3022036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FEDACD-8BA3-4BD6-A246-63A48C87D4CD}"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58289-D319-4A44-BA2A-D7AAC2D55B87}" type="slidenum">
              <a:rPr lang="en-US" smtClean="0"/>
              <a:t>‹#›</a:t>
            </a:fld>
            <a:endParaRPr lang="en-US"/>
          </a:p>
        </p:txBody>
      </p:sp>
    </p:spTree>
    <p:extLst>
      <p:ext uri="{BB962C8B-B14F-4D97-AF65-F5344CB8AC3E}">
        <p14:creationId xmlns:p14="http://schemas.microsoft.com/office/powerpoint/2010/main" val="2068795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C3FEDACD-8BA3-4BD6-A246-63A48C87D4CD}"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58289-D319-4A44-BA2A-D7AAC2D55B87}" type="slidenum">
              <a:rPr lang="en-US" smtClean="0"/>
              <a:t>‹#›</a:t>
            </a:fld>
            <a:endParaRPr lang="en-US"/>
          </a:p>
        </p:txBody>
      </p:sp>
    </p:spTree>
    <p:extLst>
      <p:ext uri="{BB962C8B-B14F-4D97-AF65-F5344CB8AC3E}">
        <p14:creationId xmlns:p14="http://schemas.microsoft.com/office/powerpoint/2010/main" val="2065442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FEDACD-8BA3-4BD6-A246-63A48C87D4CD}" type="datetimeFigureOut">
              <a:rPr lang="en-US" smtClean="0"/>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58289-D319-4A44-BA2A-D7AAC2D55B87}" type="slidenum">
              <a:rPr lang="en-US" smtClean="0"/>
              <a:t>‹#›</a:t>
            </a:fld>
            <a:endParaRPr lang="en-US"/>
          </a:p>
        </p:txBody>
      </p:sp>
    </p:spTree>
    <p:extLst>
      <p:ext uri="{BB962C8B-B14F-4D97-AF65-F5344CB8AC3E}">
        <p14:creationId xmlns:p14="http://schemas.microsoft.com/office/powerpoint/2010/main" val="70743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FEDACD-8BA3-4BD6-A246-63A48C87D4CD}"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458289-D319-4A44-BA2A-D7AAC2D55B87}" type="slidenum">
              <a:rPr lang="en-US" smtClean="0"/>
              <a:t>‹#›</a:t>
            </a:fld>
            <a:endParaRPr lang="en-US"/>
          </a:p>
        </p:txBody>
      </p:sp>
    </p:spTree>
    <p:extLst>
      <p:ext uri="{BB962C8B-B14F-4D97-AF65-F5344CB8AC3E}">
        <p14:creationId xmlns:p14="http://schemas.microsoft.com/office/powerpoint/2010/main" val="1312164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FEDACD-8BA3-4BD6-A246-63A48C87D4CD}" type="datetimeFigureOut">
              <a:rPr lang="en-US" smtClean="0"/>
              <a:t>10/24/2023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458289-D319-4A44-BA2A-D7AAC2D55B87}" type="slidenum">
              <a:rPr lang="en-US" smtClean="0"/>
              <a:t>‹#›</a:t>
            </a:fld>
            <a:endParaRPr lang="en-US"/>
          </a:p>
        </p:txBody>
      </p:sp>
    </p:spTree>
    <p:extLst>
      <p:ext uri="{BB962C8B-B14F-4D97-AF65-F5344CB8AC3E}">
        <p14:creationId xmlns:p14="http://schemas.microsoft.com/office/powerpoint/2010/main" val="2622522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C3FEDACD-8BA3-4BD6-A246-63A48C87D4CD}" type="datetimeFigureOut">
              <a:rPr lang="en-US" smtClean="0"/>
              <a:t>10/24/2023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AA458289-D319-4A44-BA2A-D7AAC2D55B87}" type="slidenum">
              <a:rPr lang="en-US" smtClean="0"/>
              <a:t>‹#›</a:t>
            </a:fld>
            <a:endParaRPr lang="en-US"/>
          </a:p>
        </p:txBody>
      </p:sp>
    </p:spTree>
    <p:extLst>
      <p:ext uri="{BB962C8B-B14F-4D97-AF65-F5344CB8AC3E}">
        <p14:creationId xmlns:p14="http://schemas.microsoft.com/office/powerpoint/2010/main" val="1618737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3FEDACD-8BA3-4BD6-A246-63A48C87D4CD}" type="datetimeFigureOut">
              <a:rPr lang="en-US" smtClean="0"/>
              <a:t>10/24/2023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AA458289-D319-4A44-BA2A-D7AAC2D55B87}" type="slidenum">
              <a:rPr lang="en-US" smtClean="0"/>
              <a:t>‹#›</a:t>
            </a:fld>
            <a:endParaRPr lang="en-US"/>
          </a:p>
        </p:txBody>
      </p:sp>
    </p:spTree>
    <p:extLst>
      <p:ext uri="{BB962C8B-B14F-4D97-AF65-F5344CB8AC3E}">
        <p14:creationId xmlns:p14="http://schemas.microsoft.com/office/powerpoint/2010/main" val="2315140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C3FEDACD-8BA3-4BD6-A246-63A48C87D4CD}" type="datetimeFigureOut">
              <a:rPr lang="en-US" smtClean="0"/>
              <a:t>10/24/2023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AA458289-D319-4A44-BA2A-D7AAC2D55B87}" type="slidenum">
              <a:rPr lang="en-US" smtClean="0"/>
              <a:t>‹#›</a:t>
            </a:fld>
            <a:endParaRPr lang="en-US"/>
          </a:p>
        </p:txBody>
      </p:sp>
    </p:spTree>
    <p:extLst>
      <p:ext uri="{BB962C8B-B14F-4D97-AF65-F5344CB8AC3E}">
        <p14:creationId xmlns:p14="http://schemas.microsoft.com/office/powerpoint/2010/main" val="2012514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FEDACD-8BA3-4BD6-A246-63A48C87D4CD}" type="datetimeFigureOut">
              <a:rPr lang="en-US" smtClean="0"/>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458289-D319-4A44-BA2A-D7AAC2D55B87}" type="slidenum">
              <a:rPr lang="en-US" smtClean="0"/>
              <a:t>‹#›</a:t>
            </a:fld>
            <a:endParaRPr lang="en-US"/>
          </a:p>
        </p:txBody>
      </p:sp>
    </p:spTree>
    <p:extLst>
      <p:ext uri="{BB962C8B-B14F-4D97-AF65-F5344CB8AC3E}">
        <p14:creationId xmlns:p14="http://schemas.microsoft.com/office/powerpoint/2010/main" val="1591889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3FEDACD-8BA3-4BD6-A246-63A48C87D4CD}" type="datetimeFigureOut">
              <a:rPr lang="en-US" smtClean="0"/>
              <a:t>10/24/2023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AA458289-D319-4A44-BA2A-D7AAC2D55B87}" type="slidenum">
              <a:rPr lang="en-US" smtClean="0"/>
              <a:t>‹#›</a:t>
            </a:fld>
            <a:endParaRPr lang="en-US"/>
          </a:p>
        </p:txBody>
      </p:sp>
    </p:spTree>
    <p:extLst>
      <p:ext uri="{BB962C8B-B14F-4D97-AF65-F5344CB8AC3E}">
        <p14:creationId xmlns:p14="http://schemas.microsoft.com/office/powerpoint/2010/main" val="11632405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FCE89-9F0B-B85E-0207-B5E959568E19}"/>
              </a:ext>
            </a:extLst>
          </p:cNvPr>
          <p:cNvSpPr>
            <a:spLocks noGrp="1"/>
          </p:cNvSpPr>
          <p:nvPr>
            <p:ph type="ctrTitle"/>
          </p:nvPr>
        </p:nvSpPr>
        <p:spPr/>
        <p:txBody>
          <a:bodyPr/>
          <a:lstStyle/>
          <a:p>
            <a:r>
              <a:rPr lang="en-US" dirty="0"/>
              <a:t>Evangelism</a:t>
            </a:r>
          </a:p>
        </p:txBody>
      </p:sp>
      <p:sp>
        <p:nvSpPr>
          <p:cNvPr id="3" name="Subtitle 2">
            <a:extLst>
              <a:ext uri="{FF2B5EF4-FFF2-40B4-BE49-F238E27FC236}">
                <a16:creationId xmlns:a16="http://schemas.microsoft.com/office/drawing/2014/main" id="{60243C16-6CE6-3275-6B9D-51B8742759F2}"/>
              </a:ext>
            </a:extLst>
          </p:cNvPr>
          <p:cNvSpPr>
            <a:spLocks noGrp="1"/>
          </p:cNvSpPr>
          <p:nvPr>
            <p:ph type="subTitle" idx="1"/>
          </p:nvPr>
        </p:nvSpPr>
        <p:spPr/>
        <p:txBody>
          <a:bodyPr>
            <a:normAutofit/>
          </a:bodyPr>
          <a:lstStyle/>
          <a:p>
            <a:r>
              <a:rPr lang="en-US" sz="3200" dirty="0"/>
              <a:t>A Personal Responsibility</a:t>
            </a:r>
          </a:p>
        </p:txBody>
      </p:sp>
    </p:spTree>
    <p:extLst>
      <p:ext uri="{BB962C8B-B14F-4D97-AF65-F5344CB8AC3E}">
        <p14:creationId xmlns:p14="http://schemas.microsoft.com/office/powerpoint/2010/main" val="14049093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5C24A-4455-B8F5-1298-8A7FC889CDA2}"/>
              </a:ext>
            </a:extLst>
          </p:cNvPr>
          <p:cNvSpPr>
            <a:spLocks noGrp="1"/>
          </p:cNvSpPr>
          <p:nvPr>
            <p:ph type="title"/>
          </p:nvPr>
        </p:nvSpPr>
        <p:spPr/>
        <p:txBody>
          <a:bodyPr/>
          <a:lstStyle/>
          <a:p>
            <a:r>
              <a:rPr lang="en-US" dirty="0"/>
              <a:t>Evangelism-Preparation</a:t>
            </a:r>
          </a:p>
        </p:txBody>
      </p:sp>
      <p:sp>
        <p:nvSpPr>
          <p:cNvPr id="3" name="Content Placeholder 2">
            <a:extLst>
              <a:ext uri="{FF2B5EF4-FFF2-40B4-BE49-F238E27FC236}">
                <a16:creationId xmlns:a16="http://schemas.microsoft.com/office/drawing/2014/main" id="{EF4B3038-50D6-6F18-D4EE-50B0E6BE244D}"/>
              </a:ext>
            </a:extLst>
          </p:cNvPr>
          <p:cNvSpPr>
            <a:spLocks noGrp="1"/>
          </p:cNvSpPr>
          <p:nvPr>
            <p:ph idx="1"/>
          </p:nvPr>
        </p:nvSpPr>
        <p:spPr/>
        <p:txBody>
          <a:bodyPr/>
          <a:lstStyle/>
          <a:p>
            <a:r>
              <a:rPr lang="en-US" dirty="0"/>
              <a:t>Even with our friends and family, we can influence them for good. Jesus calls us to show our good works in Matthew 5:13-16. It is not enough to just show them our good works, we need to actively discuss Jesus with those around us in order to save souls. </a:t>
            </a:r>
          </a:p>
          <a:p>
            <a:endParaRPr lang="en-US" dirty="0"/>
          </a:p>
        </p:txBody>
      </p:sp>
    </p:spTree>
    <p:extLst>
      <p:ext uri="{BB962C8B-B14F-4D97-AF65-F5344CB8AC3E}">
        <p14:creationId xmlns:p14="http://schemas.microsoft.com/office/powerpoint/2010/main" val="3792951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E3688-E9D5-D41A-5F01-68F003DDCE98}"/>
              </a:ext>
            </a:extLst>
          </p:cNvPr>
          <p:cNvSpPr>
            <a:spLocks noGrp="1"/>
          </p:cNvSpPr>
          <p:nvPr>
            <p:ph type="title"/>
          </p:nvPr>
        </p:nvSpPr>
        <p:spPr/>
        <p:txBody>
          <a:bodyPr/>
          <a:lstStyle/>
          <a:p>
            <a:r>
              <a:rPr lang="en-US" dirty="0"/>
              <a:t>Evangelism-Preparation</a:t>
            </a:r>
          </a:p>
        </p:txBody>
      </p:sp>
      <p:sp>
        <p:nvSpPr>
          <p:cNvPr id="3" name="Content Placeholder 2">
            <a:extLst>
              <a:ext uri="{FF2B5EF4-FFF2-40B4-BE49-F238E27FC236}">
                <a16:creationId xmlns:a16="http://schemas.microsoft.com/office/drawing/2014/main" id="{E8B2FEA5-19E3-9CC4-66B7-E6CC4D780EB3}"/>
              </a:ext>
            </a:extLst>
          </p:cNvPr>
          <p:cNvSpPr>
            <a:spLocks noGrp="1"/>
          </p:cNvSpPr>
          <p:nvPr>
            <p:ph idx="1"/>
          </p:nvPr>
        </p:nvSpPr>
        <p:spPr/>
        <p:txBody>
          <a:bodyPr/>
          <a:lstStyle/>
          <a:p>
            <a:r>
              <a:rPr lang="en-US" dirty="0"/>
              <a:t>Look for opportunities to bring up your faith</a:t>
            </a:r>
          </a:p>
          <a:p>
            <a:pPr lvl="1"/>
            <a:endParaRPr lang="en-US" dirty="0"/>
          </a:p>
          <a:p>
            <a:pPr lvl="1"/>
            <a:r>
              <a:rPr lang="en-US" dirty="0"/>
              <a:t>Steer conversations toward religious topics</a:t>
            </a:r>
          </a:p>
          <a:p>
            <a:pPr lvl="1"/>
            <a:r>
              <a:rPr lang="en-US" dirty="0"/>
              <a:t>Ask questions such as: </a:t>
            </a:r>
          </a:p>
          <a:p>
            <a:pPr lvl="2"/>
            <a:r>
              <a:rPr lang="en-US" dirty="0"/>
              <a:t>Where do you go to church? </a:t>
            </a:r>
          </a:p>
          <a:p>
            <a:pPr lvl="2"/>
            <a:endParaRPr lang="en-US" dirty="0"/>
          </a:p>
          <a:p>
            <a:pPr marL="914400" lvl="2" indent="0">
              <a:buNone/>
            </a:pPr>
            <a:endParaRPr lang="en-US" dirty="0"/>
          </a:p>
        </p:txBody>
      </p:sp>
    </p:spTree>
    <p:extLst>
      <p:ext uri="{BB962C8B-B14F-4D97-AF65-F5344CB8AC3E}">
        <p14:creationId xmlns:p14="http://schemas.microsoft.com/office/powerpoint/2010/main" val="41017028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E3688-E9D5-D41A-5F01-68F003DDCE98}"/>
              </a:ext>
            </a:extLst>
          </p:cNvPr>
          <p:cNvSpPr>
            <a:spLocks noGrp="1"/>
          </p:cNvSpPr>
          <p:nvPr>
            <p:ph type="title"/>
          </p:nvPr>
        </p:nvSpPr>
        <p:spPr/>
        <p:txBody>
          <a:bodyPr/>
          <a:lstStyle/>
          <a:p>
            <a:r>
              <a:rPr lang="en-US" dirty="0"/>
              <a:t>Evangelism-Preparation</a:t>
            </a:r>
          </a:p>
        </p:txBody>
      </p:sp>
      <p:sp>
        <p:nvSpPr>
          <p:cNvPr id="3" name="Content Placeholder 2">
            <a:extLst>
              <a:ext uri="{FF2B5EF4-FFF2-40B4-BE49-F238E27FC236}">
                <a16:creationId xmlns:a16="http://schemas.microsoft.com/office/drawing/2014/main" id="{E8B2FEA5-19E3-9CC4-66B7-E6CC4D780EB3}"/>
              </a:ext>
            </a:extLst>
          </p:cNvPr>
          <p:cNvSpPr>
            <a:spLocks noGrp="1"/>
          </p:cNvSpPr>
          <p:nvPr>
            <p:ph idx="1"/>
          </p:nvPr>
        </p:nvSpPr>
        <p:spPr/>
        <p:txBody>
          <a:bodyPr/>
          <a:lstStyle/>
          <a:p>
            <a:r>
              <a:rPr lang="en-US" dirty="0"/>
              <a:t>Look for opportunities to bring up your faith</a:t>
            </a:r>
          </a:p>
          <a:p>
            <a:pPr lvl="1"/>
            <a:endParaRPr lang="en-US" dirty="0"/>
          </a:p>
          <a:p>
            <a:pPr lvl="1"/>
            <a:r>
              <a:rPr lang="en-US" dirty="0"/>
              <a:t>Steer conversations toward religious topics</a:t>
            </a:r>
          </a:p>
          <a:p>
            <a:pPr lvl="1"/>
            <a:r>
              <a:rPr lang="en-US" dirty="0"/>
              <a:t>Ask questions such as: </a:t>
            </a:r>
          </a:p>
          <a:p>
            <a:pPr lvl="2"/>
            <a:r>
              <a:rPr lang="en-US" dirty="0"/>
              <a:t>Where do you go to church? </a:t>
            </a:r>
          </a:p>
          <a:p>
            <a:pPr lvl="2"/>
            <a:r>
              <a:rPr lang="en-US" dirty="0"/>
              <a:t>What do you think happens when we die?</a:t>
            </a:r>
          </a:p>
          <a:p>
            <a:pPr lvl="2"/>
            <a:endParaRPr lang="en-US" dirty="0"/>
          </a:p>
          <a:p>
            <a:pPr marL="914400" lvl="2" indent="0">
              <a:buNone/>
            </a:pPr>
            <a:endParaRPr lang="en-US" dirty="0"/>
          </a:p>
        </p:txBody>
      </p:sp>
    </p:spTree>
    <p:extLst>
      <p:ext uri="{BB962C8B-B14F-4D97-AF65-F5344CB8AC3E}">
        <p14:creationId xmlns:p14="http://schemas.microsoft.com/office/powerpoint/2010/main" val="3787739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E3688-E9D5-D41A-5F01-68F003DDCE98}"/>
              </a:ext>
            </a:extLst>
          </p:cNvPr>
          <p:cNvSpPr>
            <a:spLocks noGrp="1"/>
          </p:cNvSpPr>
          <p:nvPr>
            <p:ph type="title"/>
          </p:nvPr>
        </p:nvSpPr>
        <p:spPr/>
        <p:txBody>
          <a:bodyPr/>
          <a:lstStyle/>
          <a:p>
            <a:r>
              <a:rPr lang="en-US" dirty="0"/>
              <a:t>Evangelism-Preparation</a:t>
            </a:r>
          </a:p>
        </p:txBody>
      </p:sp>
      <p:sp>
        <p:nvSpPr>
          <p:cNvPr id="3" name="Content Placeholder 2">
            <a:extLst>
              <a:ext uri="{FF2B5EF4-FFF2-40B4-BE49-F238E27FC236}">
                <a16:creationId xmlns:a16="http://schemas.microsoft.com/office/drawing/2014/main" id="{E8B2FEA5-19E3-9CC4-66B7-E6CC4D780EB3}"/>
              </a:ext>
            </a:extLst>
          </p:cNvPr>
          <p:cNvSpPr>
            <a:spLocks noGrp="1"/>
          </p:cNvSpPr>
          <p:nvPr>
            <p:ph idx="1"/>
          </p:nvPr>
        </p:nvSpPr>
        <p:spPr/>
        <p:txBody>
          <a:bodyPr/>
          <a:lstStyle/>
          <a:p>
            <a:r>
              <a:rPr lang="en-US" dirty="0"/>
              <a:t>Look for opportunities to bring up your faith</a:t>
            </a:r>
          </a:p>
          <a:p>
            <a:pPr lvl="1"/>
            <a:endParaRPr lang="en-US" dirty="0"/>
          </a:p>
          <a:p>
            <a:pPr lvl="1"/>
            <a:r>
              <a:rPr lang="en-US" dirty="0"/>
              <a:t>Steer conversations toward religious topics</a:t>
            </a:r>
          </a:p>
          <a:p>
            <a:pPr lvl="1"/>
            <a:r>
              <a:rPr lang="en-US" dirty="0"/>
              <a:t>Ask questions such as: </a:t>
            </a:r>
          </a:p>
          <a:p>
            <a:pPr lvl="2"/>
            <a:r>
              <a:rPr lang="en-US" dirty="0"/>
              <a:t>Where do you go to church? </a:t>
            </a:r>
          </a:p>
          <a:p>
            <a:pPr lvl="2"/>
            <a:r>
              <a:rPr lang="en-US" dirty="0"/>
              <a:t>What do you think happens when we die?</a:t>
            </a:r>
          </a:p>
          <a:p>
            <a:pPr lvl="2"/>
            <a:r>
              <a:rPr lang="en-US" dirty="0"/>
              <a:t>Do you believe in God?</a:t>
            </a:r>
          </a:p>
          <a:p>
            <a:pPr lvl="2"/>
            <a:endParaRPr lang="en-US" dirty="0"/>
          </a:p>
          <a:p>
            <a:pPr marL="914400" lvl="2" indent="0">
              <a:buNone/>
            </a:pPr>
            <a:endParaRPr lang="en-US" dirty="0"/>
          </a:p>
        </p:txBody>
      </p:sp>
    </p:spTree>
    <p:extLst>
      <p:ext uri="{BB962C8B-B14F-4D97-AF65-F5344CB8AC3E}">
        <p14:creationId xmlns:p14="http://schemas.microsoft.com/office/powerpoint/2010/main" val="3542525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E6BA-8C97-9A9C-1B40-2050049ADF38}"/>
              </a:ext>
            </a:extLst>
          </p:cNvPr>
          <p:cNvSpPr>
            <a:spLocks noGrp="1"/>
          </p:cNvSpPr>
          <p:nvPr>
            <p:ph type="title"/>
          </p:nvPr>
        </p:nvSpPr>
        <p:spPr/>
        <p:txBody>
          <a:bodyPr/>
          <a:lstStyle/>
          <a:p>
            <a:r>
              <a:rPr lang="en-US" dirty="0"/>
              <a:t>Evangelism-Preparation</a:t>
            </a:r>
          </a:p>
        </p:txBody>
      </p:sp>
      <p:sp>
        <p:nvSpPr>
          <p:cNvPr id="3" name="Content Placeholder 2">
            <a:extLst>
              <a:ext uri="{FF2B5EF4-FFF2-40B4-BE49-F238E27FC236}">
                <a16:creationId xmlns:a16="http://schemas.microsoft.com/office/drawing/2014/main" id="{B07FFEB2-D484-DEDD-AC84-65B6A07C6BC7}"/>
              </a:ext>
            </a:extLst>
          </p:cNvPr>
          <p:cNvSpPr>
            <a:spLocks noGrp="1"/>
          </p:cNvSpPr>
          <p:nvPr>
            <p:ph idx="1"/>
          </p:nvPr>
        </p:nvSpPr>
        <p:spPr/>
        <p:txBody>
          <a:bodyPr/>
          <a:lstStyle/>
          <a:p>
            <a:r>
              <a:rPr lang="en-US" dirty="0"/>
              <a:t>Be Patient</a:t>
            </a:r>
          </a:p>
          <a:p>
            <a:pPr lvl="1"/>
            <a:r>
              <a:rPr lang="en-US" dirty="0"/>
              <a:t>Not everyone will respond positively.</a:t>
            </a:r>
          </a:p>
        </p:txBody>
      </p:sp>
    </p:spTree>
    <p:extLst>
      <p:ext uri="{BB962C8B-B14F-4D97-AF65-F5344CB8AC3E}">
        <p14:creationId xmlns:p14="http://schemas.microsoft.com/office/powerpoint/2010/main" val="1355849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E6BA-8C97-9A9C-1B40-2050049ADF38}"/>
              </a:ext>
            </a:extLst>
          </p:cNvPr>
          <p:cNvSpPr>
            <a:spLocks noGrp="1"/>
          </p:cNvSpPr>
          <p:nvPr>
            <p:ph type="title"/>
          </p:nvPr>
        </p:nvSpPr>
        <p:spPr/>
        <p:txBody>
          <a:bodyPr/>
          <a:lstStyle/>
          <a:p>
            <a:r>
              <a:rPr lang="en-US" dirty="0"/>
              <a:t>Evangelism-Preparation</a:t>
            </a:r>
          </a:p>
        </p:txBody>
      </p:sp>
      <p:sp>
        <p:nvSpPr>
          <p:cNvPr id="3" name="Content Placeholder 2">
            <a:extLst>
              <a:ext uri="{FF2B5EF4-FFF2-40B4-BE49-F238E27FC236}">
                <a16:creationId xmlns:a16="http://schemas.microsoft.com/office/drawing/2014/main" id="{B07FFEB2-D484-DEDD-AC84-65B6A07C6BC7}"/>
              </a:ext>
            </a:extLst>
          </p:cNvPr>
          <p:cNvSpPr>
            <a:spLocks noGrp="1"/>
          </p:cNvSpPr>
          <p:nvPr>
            <p:ph idx="1"/>
          </p:nvPr>
        </p:nvSpPr>
        <p:spPr/>
        <p:txBody>
          <a:bodyPr/>
          <a:lstStyle/>
          <a:p>
            <a:r>
              <a:rPr lang="en-US" dirty="0"/>
              <a:t>Be Patient</a:t>
            </a:r>
          </a:p>
          <a:p>
            <a:pPr lvl="1"/>
            <a:r>
              <a:rPr lang="en-US" dirty="0"/>
              <a:t>Not everyone will respond positively.</a:t>
            </a:r>
          </a:p>
          <a:p>
            <a:pPr lvl="1"/>
            <a:r>
              <a:rPr lang="en-US" dirty="0"/>
              <a:t>1 Corinthians 1:18 –Paul says the word of the cross is foolishness to those that are perishing. </a:t>
            </a:r>
          </a:p>
        </p:txBody>
      </p:sp>
    </p:spTree>
    <p:extLst>
      <p:ext uri="{BB962C8B-B14F-4D97-AF65-F5344CB8AC3E}">
        <p14:creationId xmlns:p14="http://schemas.microsoft.com/office/powerpoint/2010/main" val="539599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E6BA-8C97-9A9C-1B40-2050049ADF38}"/>
              </a:ext>
            </a:extLst>
          </p:cNvPr>
          <p:cNvSpPr>
            <a:spLocks noGrp="1"/>
          </p:cNvSpPr>
          <p:nvPr>
            <p:ph type="title"/>
          </p:nvPr>
        </p:nvSpPr>
        <p:spPr/>
        <p:txBody>
          <a:bodyPr/>
          <a:lstStyle/>
          <a:p>
            <a:r>
              <a:rPr lang="en-US" dirty="0"/>
              <a:t>Evangelism-Preparation</a:t>
            </a:r>
          </a:p>
        </p:txBody>
      </p:sp>
      <p:sp>
        <p:nvSpPr>
          <p:cNvPr id="3" name="Content Placeholder 2">
            <a:extLst>
              <a:ext uri="{FF2B5EF4-FFF2-40B4-BE49-F238E27FC236}">
                <a16:creationId xmlns:a16="http://schemas.microsoft.com/office/drawing/2014/main" id="{B07FFEB2-D484-DEDD-AC84-65B6A07C6BC7}"/>
              </a:ext>
            </a:extLst>
          </p:cNvPr>
          <p:cNvSpPr>
            <a:spLocks noGrp="1"/>
          </p:cNvSpPr>
          <p:nvPr>
            <p:ph idx="1"/>
          </p:nvPr>
        </p:nvSpPr>
        <p:spPr/>
        <p:txBody>
          <a:bodyPr/>
          <a:lstStyle/>
          <a:p>
            <a:r>
              <a:rPr lang="en-US" dirty="0"/>
              <a:t>Be Patient</a:t>
            </a:r>
          </a:p>
          <a:p>
            <a:pPr lvl="1"/>
            <a:r>
              <a:rPr lang="en-US" dirty="0"/>
              <a:t>Not everyone will respond positively.</a:t>
            </a:r>
          </a:p>
          <a:p>
            <a:pPr lvl="1"/>
            <a:r>
              <a:rPr lang="en-US" dirty="0"/>
              <a:t>1 Corinthians 1:18 –Paul says the word of the cross is foolishness to those that are perishing.</a:t>
            </a:r>
          </a:p>
          <a:p>
            <a:pPr lvl="1"/>
            <a:r>
              <a:rPr lang="en-US" dirty="0"/>
              <a:t> 2 Corinthians 4:3-5 Not everyone will want to engage with you, not everyone is interested. </a:t>
            </a:r>
          </a:p>
          <a:p>
            <a:pPr lvl="1"/>
            <a:endParaRPr lang="en-US" dirty="0"/>
          </a:p>
          <a:p>
            <a:pPr lvl="1"/>
            <a:endParaRPr lang="en-US" dirty="0"/>
          </a:p>
        </p:txBody>
      </p:sp>
    </p:spTree>
    <p:extLst>
      <p:ext uri="{BB962C8B-B14F-4D97-AF65-F5344CB8AC3E}">
        <p14:creationId xmlns:p14="http://schemas.microsoft.com/office/powerpoint/2010/main" val="439450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E6BA-8C97-9A9C-1B40-2050049ADF38}"/>
              </a:ext>
            </a:extLst>
          </p:cNvPr>
          <p:cNvSpPr>
            <a:spLocks noGrp="1"/>
          </p:cNvSpPr>
          <p:nvPr>
            <p:ph type="title"/>
          </p:nvPr>
        </p:nvSpPr>
        <p:spPr/>
        <p:txBody>
          <a:bodyPr/>
          <a:lstStyle/>
          <a:p>
            <a:r>
              <a:rPr lang="en-US" dirty="0"/>
              <a:t>Evangelism-Preparation</a:t>
            </a:r>
          </a:p>
        </p:txBody>
      </p:sp>
      <p:sp>
        <p:nvSpPr>
          <p:cNvPr id="3" name="Content Placeholder 2">
            <a:extLst>
              <a:ext uri="{FF2B5EF4-FFF2-40B4-BE49-F238E27FC236}">
                <a16:creationId xmlns:a16="http://schemas.microsoft.com/office/drawing/2014/main" id="{B07FFEB2-D484-DEDD-AC84-65B6A07C6BC7}"/>
              </a:ext>
            </a:extLst>
          </p:cNvPr>
          <p:cNvSpPr>
            <a:spLocks noGrp="1"/>
          </p:cNvSpPr>
          <p:nvPr>
            <p:ph idx="1"/>
          </p:nvPr>
        </p:nvSpPr>
        <p:spPr/>
        <p:txBody>
          <a:bodyPr/>
          <a:lstStyle/>
          <a:p>
            <a:r>
              <a:rPr lang="en-US" dirty="0"/>
              <a:t>Be Patient</a:t>
            </a:r>
          </a:p>
          <a:p>
            <a:pPr lvl="1"/>
            <a:r>
              <a:rPr lang="en-US" dirty="0"/>
              <a:t>Not everyone will respond positively.</a:t>
            </a:r>
          </a:p>
          <a:p>
            <a:pPr lvl="1"/>
            <a:r>
              <a:rPr lang="en-US" dirty="0"/>
              <a:t>1 Corinthians 1:18 –Paul says the word of the cross is foolishness to those that are perishing.</a:t>
            </a:r>
          </a:p>
          <a:p>
            <a:pPr lvl="1"/>
            <a:r>
              <a:rPr lang="en-US" dirty="0"/>
              <a:t> 2 Corinthians 4: 3-4 Not everyone will want to engage with you, not everyone is interested. </a:t>
            </a:r>
          </a:p>
          <a:p>
            <a:pPr lvl="1"/>
            <a:r>
              <a:rPr lang="en-US" dirty="0"/>
              <a:t>Most will reject the gospel. We know this, because Jesus said it himself in Matthew 7:13-14</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34124293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E6BA-8C97-9A9C-1B40-2050049ADF38}"/>
              </a:ext>
            </a:extLst>
          </p:cNvPr>
          <p:cNvSpPr>
            <a:spLocks noGrp="1"/>
          </p:cNvSpPr>
          <p:nvPr>
            <p:ph type="title"/>
          </p:nvPr>
        </p:nvSpPr>
        <p:spPr/>
        <p:txBody>
          <a:bodyPr/>
          <a:lstStyle/>
          <a:p>
            <a:r>
              <a:rPr lang="en-US" dirty="0"/>
              <a:t>Evangelism-Preparation</a:t>
            </a:r>
          </a:p>
        </p:txBody>
      </p:sp>
      <p:sp>
        <p:nvSpPr>
          <p:cNvPr id="3" name="Content Placeholder 2">
            <a:extLst>
              <a:ext uri="{FF2B5EF4-FFF2-40B4-BE49-F238E27FC236}">
                <a16:creationId xmlns:a16="http://schemas.microsoft.com/office/drawing/2014/main" id="{B07FFEB2-D484-DEDD-AC84-65B6A07C6BC7}"/>
              </a:ext>
            </a:extLst>
          </p:cNvPr>
          <p:cNvSpPr>
            <a:spLocks noGrp="1"/>
          </p:cNvSpPr>
          <p:nvPr>
            <p:ph idx="1"/>
          </p:nvPr>
        </p:nvSpPr>
        <p:spPr/>
        <p:txBody>
          <a:bodyPr>
            <a:normAutofit/>
          </a:bodyPr>
          <a:lstStyle/>
          <a:p>
            <a:r>
              <a:rPr lang="en-US" dirty="0"/>
              <a:t>Be Patient</a:t>
            </a:r>
          </a:p>
          <a:p>
            <a:pPr lvl="1"/>
            <a:r>
              <a:rPr lang="en-US" dirty="0"/>
              <a:t>Not everyone will respond positively.</a:t>
            </a:r>
          </a:p>
          <a:p>
            <a:pPr lvl="1"/>
            <a:r>
              <a:rPr lang="en-US" dirty="0"/>
              <a:t>1 Corinthians 1:18 –Paul says the word of the cross is foolishness to those that are perishing.</a:t>
            </a:r>
          </a:p>
          <a:p>
            <a:pPr lvl="1"/>
            <a:r>
              <a:rPr lang="en-US" dirty="0"/>
              <a:t> 2 Corinthians 4: 3-4 Not everyone will want to engage with you, not everyone is interested. </a:t>
            </a:r>
          </a:p>
          <a:p>
            <a:pPr lvl="1"/>
            <a:r>
              <a:rPr lang="en-US" dirty="0"/>
              <a:t>Most will reject the gospel. We know this, because Jesus said it himself in Matthew 7:13-14</a:t>
            </a:r>
          </a:p>
          <a:p>
            <a:pPr lvl="1"/>
            <a:r>
              <a:rPr lang="en-US" dirty="0"/>
              <a:t>Our responsibility is not to convert others, but to show them the truth. We are not responsible for the outcome, only for our part, the teaching of the truth.</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3779846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446AF-A8C5-3FE8-F8E1-2E4326AB2433}"/>
              </a:ext>
            </a:extLst>
          </p:cNvPr>
          <p:cNvSpPr>
            <a:spLocks noGrp="1"/>
          </p:cNvSpPr>
          <p:nvPr>
            <p:ph type="title"/>
          </p:nvPr>
        </p:nvSpPr>
        <p:spPr/>
        <p:txBody>
          <a:bodyPr/>
          <a:lstStyle/>
          <a:p>
            <a:r>
              <a:rPr lang="en-US" dirty="0"/>
              <a:t>Evangelism-Preparation</a:t>
            </a:r>
          </a:p>
        </p:txBody>
      </p:sp>
      <p:sp>
        <p:nvSpPr>
          <p:cNvPr id="3" name="Content Placeholder 2">
            <a:extLst>
              <a:ext uri="{FF2B5EF4-FFF2-40B4-BE49-F238E27FC236}">
                <a16:creationId xmlns:a16="http://schemas.microsoft.com/office/drawing/2014/main" id="{E6634F3C-3DFE-0A16-B5A5-A2D5247D89F7}"/>
              </a:ext>
            </a:extLst>
          </p:cNvPr>
          <p:cNvSpPr>
            <a:spLocks noGrp="1"/>
          </p:cNvSpPr>
          <p:nvPr>
            <p:ph idx="1"/>
          </p:nvPr>
        </p:nvSpPr>
        <p:spPr/>
        <p:txBody>
          <a:bodyPr/>
          <a:lstStyle/>
          <a:p>
            <a:r>
              <a:rPr lang="en-US" dirty="0"/>
              <a:t>Tools</a:t>
            </a:r>
          </a:p>
          <a:p>
            <a:pPr lvl="1"/>
            <a:r>
              <a:rPr lang="en-US" dirty="0"/>
              <a:t>Use tools to help you prepare to speak to others. </a:t>
            </a:r>
          </a:p>
          <a:p>
            <a:pPr lvl="2"/>
            <a:r>
              <a:rPr lang="en-US" dirty="0"/>
              <a:t>Bible apps such as Blue Bible, Bible only and others have good search tools to help search scriptures quickly. Put a couple on your phone and get familiar with how to search key words and phrases.</a:t>
            </a:r>
          </a:p>
          <a:p>
            <a:pPr lvl="2"/>
            <a:r>
              <a:rPr lang="en-US" dirty="0"/>
              <a:t>We have numerous tracks and DVDs in the back on various Christian topics, grab a couple and have them in your bible or ready to hand out to those you meet. </a:t>
            </a:r>
          </a:p>
        </p:txBody>
      </p:sp>
    </p:spTree>
    <p:extLst>
      <p:ext uri="{BB962C8B-B14F-4D97-AF65-F5344CB8AC3E}">
        <p14:creationId xmlns:p14="http://schemas.microsoft.com/office/powerpoint/2010/main" val="1265170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31234-D8F4-C6AB-FFF1-8C31F2841C30}"/>
              </a:ext>
            </a:extLst>
          </p:cNvPr>
          <p:cNvSpPr>
            <a:spLocks noGrp="1"/>
          </p:cNvSpPr>
          <p:nvPr>
            <p:ph type="title"/>
          </p:nvPr>
        </p:nvSpPr>
        <p:spPr/>
        <p:txBody>
          <a:bodyPr/>
          <a:lstStyle/>
          <a:p>
            <a:r>
              <a:rPr lang="en-US" dirty="0"/>
              <a:t>Our Responsibility</a:t>
            </a:r>
          </a:p>
        </p:txBody>
      </p:sp>
      <p:sp>
        <p:nvSpPr>
          <p:cNvPr id="3" name="Content Placeholder 2">
            <a:extLst>
              <a:ext uri="{FF2B5EF4-FFF2-40B4-BE49-F238E27FC236}">
                <a16:creationId xmlns:a16="http://schemas.microsoft.com/office/drawing/2014/main" id="{B9DFACE0-0F94-E7FD-3C0C-267B089ABFD9}"/>
              </a:ext>
            </a:extLst>
          </p:cNvPr>
          <p:cNvSpPr>
            <a:spLocks noGrp="1"/>
          </p:cNvSpPr>
          <p:nvPr>
            <p:ph idx="1"/>
          </p:nvPr>
        </p:nvSpPr>
        <p:spPr/>
        <p:txBody>
          <a:bodyPr/>
          <a:lstStyle/>
          <a:p>
            <a:r>
              <a:rPr lang="en-US" dirty="0"/>
              <a:t>Preach the word:</a:t>
            </a:r>
          </a:p>
          <a:p>
            <a:pPr lvl="1"/>
            <a:r>
              <a:rPr lang="en-US" dirty="0"/>
              <a:t>Matthew 28:19-20, Mark 16:15, Acts 8:4</a:t>
            </a:r>
          </a:p>
          <a:p>
            <a:pPr lvl="1"/>
            <a:endParaRPr lang="en-US" dirty="0"/>
          </a:p>
          <a:p>
            <a:pPr lvl="1"/>
            <a:r>
              <a:rPr lang="en-US" dirty="0"/>
              <a:t>When we are involved in an activity we enjoy, we want to tell others about it. </a:t>
            </a:r>
          </a:p>
          <a:p>
            <a:pPr lvl="1"/>
            <a:r>
              <a:rPr lang="en-US" dirty="0"/>
              <a:t>Our Hobbies</a:t>
            </a:r>
          </a:p>
        </p:txBody>
      </p:sp>
    </p:spTree>
    <p:extLst>
      <p:ext uri="{BB962C8B-B14F-4D97-AF65-F5344CB8AC3E}">
        <p14:creationId xmlns:p14="http://schemas.microsoft.com/office/powerpoint/2010/main" val="17043268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CFFB9-1620-37C1-A74C-963B71343B18}"/>
              </a:ext>
            </a:extLst>
          </p:cNvPr>
          <p:cNvSpPr>
            <a:spLocks noGrp="1"/>
          </p:cNvSpPr>
          <p:nvPr>
            <p:ph type="title"/>
          </p:nvPr>
        </p:nvSpPr>
        <p:spPr/>
        <p:txBody>
          <a:bodyPr/>
          <a:lstStyle/>
          <a:p>
            <a:r>
              <a:rPr lang="en-US" dirty="0"/>
              <a:t>Evangelism-Preparation</a:t>
            </a:r>
          </a:p>
        </p:txBody>
      </p:sp>
      <p:sp>
        <p:nvSpPr>
          <p:cNvPr id="3" name="Content Placeholder 2">
            <a:extLst>
              <a:ext uri="{FF2B5EF4-FFF2-40B4-BE49-F238E27FC236}">
                <a16:creationId xmlns:a16="http://schemas.microsoft.com/office/drawing/2014/main" id="{47B2E5CE-19BA-F8FD-FDBD-E69CA5A2A64E}"/>
              </a:ext>
            </a:extLst>
          </p:cNvPr>
          <p:cNvSpPr>
            <a:spLocks noGrp="1"/>
          </p:cNvSpPr>
          <p:nvPr>
            <p:ph idx="1"/>
          </p:nvPr>
        </p:nvSpPr>
        <p:spPr/>
        <p:txBody>
          <a:bodyPr/>
          <a:lstStyle/>
          <a:p>
            <a:r>
              <a:rPr lang="en-US" dirty="0"/>
              <a:t>Put notes in your bible. </a:t>
            </a:r>
          </a:p>
          <a:p>
            <a:r>
              <a:rPr lang="en-US" dirty="0"/>
              <a:t>Create “Cheat sheets” and put them in your bible, if you can’t remember scriptures. </a:t>
            </a:r>
          </a:p>
          <a:p>
            <a:endParaRPr lang="en-US" dirty="0"/>
          </a:p>
        </p:txBody>
      </p:sp>
    </p:spTree>
    <p:extLst>
      <p:ext uri="{BB962C8B-B14F-4D97-AF65-F5344CB8AC3E}">
        <p14:creationId xmlns:p14="http://schemas.microsoft.com/office/powerpoint/2010/main" val="27596155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1D969-D6DB-51D3-4D8D-003047C117CB}"/>
              </a:ext>
            </a:extLst>
          </p:cNvPr>
          <p:cNvSpPr>
            <a:spLocks noGrp="1"/>
          </p:cNvSpPr>
          <p:nvPr>
            <p:ph type="title"/>
          </p:nvPr>
        </p:nvSpPr>
        <p:spPr/>
        <p:txBody>
          <a:bodyPr/>
          <a:lstStyle/>
          <a:p>
            <a:r>
              <a:rPr lang="en-US" dirty="0"/>
              <a:t>Evangelism-Planning and Effort</a:t>
            </a:r>
          </a:p>
        </p:txBody>
      </p:sp>
      <p:sp>
        <p:nvSpPr>
          <p:cNvPr id="3" name="Content Placeholder 2">
            <a:extLst>
              <a:ext uri="{FF2B5EF4-FFF2-40B4-BE49-F238E27FC236}">
                <a16:creationId xmlns:a16="http://schemas.microsoft.com/office/drawing/2014/main" id="{66EB82B5-AA4E-B5BD-D20B-58AE425CF8CC}"/>
              </a:ext>
            </a:extLst>
          </p:cNvPr>
          <p:cNvSpPr>
            <a:spLocks noGrp="1"/>
          </p:cNvSpPr>
          <p:nvPr>
            <p:ph idx="1"/>
          </p:nvPr>
        </p:nvSpPr>
        <p:spPr/>
        <p:txBody>
          <a:bodyPr/>
          <a:lstStyle/>
          <a:p>
            <a:r>
              <a:rPr lang="en-US" sz="2800" dirty="0"/>
              <a:t>Set Ground Rules for Discussion</a:t>
            </a:r>
          </a:p>
          <a:p>
            <a:pPr lvl="1"/>
            <a:r>
              <a:rPr lang="en-US" sz="2000" dirty="0"/>
              <a:t>The Bible is the only authority</a:t>
            </a:r>
          </a:p>
          <a:p>
            <a:endParaRPr lang="en-US" dirty="0"/>
          </a:p>
        </p:txBody>
      </p:sp>
    </p:spTree>
    <p:extLst>
      <p:ext uri="{BB962C8B-B14F-4D97-AF65-F5344CB8AC3E}">
        <p14:creationId xmlns:p14="http://schemas.microsoft.com/office/powerpoint/2010/main" val="21138388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1D969-D6DB-51D3-4D8D-003047C117CB}"/>
              </a:ext>
            </a:extLst>
          </p:cNvPr>
          <p:cNvSpPr>
            <a:spLocks noGrp="1"/>
          </p:cNvSpPr>
          <p:nvPr>
            <p:ph type="title"/>
          </p:nvPr>
        </p:nvSpPr>
        <p:spPr/>
        <p:txBody>
          <a:bodyPr/>
          <a:lstStyle/>
          <a:p>
            <a:r>
              <a:rPr lang="en-US" dirty="0"/>
              <a:t>Evangelism-Planning and Effort</a:t>
            </a:r>
          </a:p>
        </p:txBody>
      </p:sp>
      <p:sp>
        <p:nvSpPr>
          <p:cNvPr id="3" name="Content Placeholder 2">
            <a:extLst>
              <a:ext uri="{FF2B5EF4-FFF2-40B4-BE49-F238E27FC236}">
                <a16:creationId xmlns:a16="http://schemas.microsoft.com/office/drawing/2014/main" id="{66EB82B5-AA4E-B5BD-D20B-58AE425CF8CC}"/>
              </a:ext>
            </a:extLst>
          </p:cNvPr>
          <p:cNvSpPr>
            <a:spLocks noGrp="1"/>
          </p:cNvSpPr>
          <p:nvPr>
            <p:ph idx="1"/>
          </p:nvPr>
        </p:nvSpPr>
        <p:spPr/>
        <p:txBody>
          <a:bodyPr/>
          <a:lstStyle/>
          <a:p>
            <a:r>
              <a:rPr lang="en-US" sz="3200" dirty="0"/>
              <a:t>Set Ground Rules for Discussion</a:t>
            </a:r>
          </a:p>
          <a:p>
            <a:pPr lvl="1"/>
            <a:r>
              <a:rPr lang="en-US" sz="2800" dirty="0"/>
              <a:t>The Bible is the only authority</a:t>
            </a:r>
          </a:p>
          <a:p>
            <a:pPr lvl="1"/>
            <a:r>
              <a:rPr lang="en-US" sz="2800" dirty="0"/>
              <a:t>Only Scripture will be considered, and then all scripture on the matter will be considered, and context will be included.</a:t>
            </a:r>
          </a:p>
          <a:p>
            <a:endParaRPr lang="en-US" dirty="0"/>
          </a:p>
        </p:txBody>
      </p:sp>
    </p:spTree>
    <p:extLst>
      <p:ext uri="{BB962C8B-B14F-4D97-AF65-F5344CB8AC3E}">
        <p14:creationId xmlns:p14="http://schemas.microsoft.com/office/powerpoint/2010/main" val="31340640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366B8-1DF9-DD36-DAA8-D7E91F345314}"/>
              </a:ext>
            </a:extLst>
          </p:cNvPr>
          <p:cNvSpPr>
            <a:spLocks noGrp="1"/>
          </p:cNvSpPr>
          <p:nvPr>
            <p:ph type="title"/>
          </p:nvPr>
        </p:nvSpPr>
        <p:spPr>
          <a:xfrm>
            <a:off x="838200" y="365125"/>
            <a:ext cx="10515600" cy="991235"/>
          </a:xfrm>
        </p:spPr>
        <p:txBody>
          <a:bodyPr/>
          <a:lstStyle/>
          <a:p>
            <a:r>
              <a:rPr lang="en-US" dirty="0"/>
              <a:t>Evangelism-Preparation</a:t>
            </a:r>
          </a:p>
        </p:txBody>
      </p:sp>
      <p:sp>
        <p:nvSpPr>
          <p:cNvPr id="3" name="Content Placeholder 2">
            <a:extLst>
              <a:ext uri="{FF2B5EF4-FFF2-40B4-BE49-F238E27FC236}">
                <a16:creationId xmlns:a16="http://schemas.microsoft.com/office/drawing/2014/main" id="{4EDF66D0-B325-97B3-B0B4-B53C811920BB}"/>
              </a:ext>
            </a:extLst>
          </p:cNvPr>
          <p:cNvSpPr>
            <a:spLocks noGrp="1"/>
          </p:cNvSpPr>
          <p:nvPr>
            <p:ph idx="1"/>
          </p:nvPr>
        </p:nvSpPr>
        <p:spPr>
          <a:xfrm>
            <a:off x="838200" y="1630680"/>
            <a:ext cx="10515600" cy="4862195"/>
          </a:xfrm>
        </p:spPr>
        <p:txBody>
          <a:bodyPr/>
          <a:lstStyle/>
          <a:p>
            <a:r>
              <a:rPr lang="en-US" sz="3200" dirty="0"/>
              <a:t>Some topics to discuss with those you are trying to convert:</a:t>
            </a:r>
          </a:p>
          <a:p>
            <a:r>
              <a:rPr lang="en-US" dirty="0"/>
              <a:t>Nature of Man- Genesis 2:7</a:t>
            </a:r>
          </a:p>
          <a:p>
            <a:r>
              <a:rPr lang="en-US" dirty="0"/>
              <a:t>Bible is Complete- 2 Timothy 3:16-17</a:t>
            </a:r>
          </a:p>
          <a:p>
            <a:r>
              <a:rPr lang="en-US" dirty="0"/>
              <a:t>Which Covenant?- Exodus 31: 12-18</a:t>
            </a:r>
          </a:p>
          <a:p>
            <a:r>
              <a:rPr lang="en-US" dirty="0"/>
              <a:t>Lord’s Supper- Matthew 26:26-29</a:t>
            </a:r>
          </a:p>
          <a:p>
            <a:r>
              <a:rPr lang="en-US" dirty="0"/>
              <a:t>Music in Worship- Colossians 3:16</a:t>
            </a:r>
          </a:p>
          <a:p>
            <a:r>
              <a:rPr lang="en-US" dirty="0"/>
              <a:t>Jesus’ mission- John 10:10</a:t>
            </a:r>
          </a:p>
          <a:p>
            <a:r>
              <a:rPr lang="en-US" dirty="0"/>
              <a:t>God’s grace-Titus 2:11</a:t>
            </a:r>
          </a:p>
          <a:p>
            <a:r>
              <a:rPr lang="en-US" dirty="0"/>
              <a:t>All Spiritual blessings are in Christ- Ephesians 1:3</a:t>
            </a:r>
          </a:p>
        </p:txBody>
      </p:sp>
    </p:spTree>
    <p:extLst>
      <p:ext uri="{BB962C8B-B14F-4D97-AF65-F5344CB8AC3E}">
        <p14:creationId xmlns:p14="http://schemas.microsoft.com/office/powerpoint/2010/main" val="16661292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4CD21-588C-CDED-1196-53743A4505DC}"/>
              </a:ext>
            </a:extLst>
          </p:cNvPr>
          <p:cNvSpPr>
            <a:spLocks noGrp="1"/>
          </p:cNvSpPr>
          <p:nvPr>
            <p:ph type="title"/>
          </p:nvPr>
        </p:nvSpPr>
        <p:spPr/>
        <p:txBody>
          <a:bodyPr/>
          <a:lstStyle/>
          <a:p>
            <a:r>
              <a:rPr lang="en-US" dirty="0"/>
              <a:t>Evangelism-Preparation</a:t>
            </a:r>
          </a:p>
        </p:txBody>
      </p:sp>
      <p:sp>
        <p:nvSpPr>
          <p:cNvPr id="3" name="Content Placeholder 2">
            <a:extLst>
              <a:ext uri="{FF2B5EF4-FFF2-40B4-BE49-F238E27FC236}">
                <a16:creationId xmlns:a16="http://schemas.microsoft.com/office/drawing/2014/main" id="{5D02BA5D-3E45-312A-B8DA-88D100C1900B}"/>
              </a:ext>
            </a:extLst>
          </p:cNvPr>
          <p:cNvSpPr>
            <a:spLocks noGrp="1"/>
          </p:cNvSpPr>
          <p:nvPr>
            <p:ph idx="1"/>
          </p:nvPr>
        </p:nvSpPr>
        <p:spPr/>
        <p:txBody>
          <a:bodyPr>
            <a:normAutofit/>
          </a:bodyPr>
          <a:lstStyle/>
          <a:p>
            <a:r>
              <a:rPr lang="en-US" dirty="0"/>
              <a:t>Salvation is conditional-Matt 7: 21-23</a:t>
            </a:r>
          </a:p>
          <a:p>
            <a:r>
              <a:rPr lang="en-US" dirty="0"/>
              <a:t>Obedience as a Christian is necessary- Matthew 7:21, </a:t>
            </a:r>
            <a:r>
              <a:rPr lang="en-US" b="1" dirty="0"/>
              <a:t>John 3:36</a:t>
            </a:r>
          </a:p>
          <a:p>
            <a:r>
              <a:rPr lang="en-US" dirty="0"/>
              <a:t>Saved by- Acts 16:30-33</a:t>
            </a:r>
          </a:p>
          <a:p>
            <a:r>
              <a:rPr lang="en-US" dirty="0"/>
              <a:t>Child of God can sin so as to be lost-I Corinthians 10:1-12</a:t>
            </a:r>
          </a:p>
          <a:p>
            <a:r>
              <a:rPr lang="en-US" dirty="0"/>
              <a:t>One Church- Matthew 16:18</a:t>
            </a:r>
          </a:p>
          <a:p>
            <a:r>
              <a:rPr lang="en-US" dirty="0"/>
              <a:t>Divisions are sinful- John 17:20-21</a:t>
            </a:r>
          </a:p>
          <a:p>
            <a:r>
              <a:rPr lang="en-US" dirty="0"/>
              <a:t>Church Organization- Colossians 1:18</a:t>
            </a:r>
          </a:p>
          <a:p>
            <a:r>
              <a:rPr lang="en-US" dirty="0"/>
              <a:t>Worship- John 4:24</a:t>
            </a:r>
          </a:p>
          <a:p>
            <a:r>
              <a:rPr lang="en-US" dirty="0"/>
              <a:t>The Kingdom of Christ-Matthew 3:1-2</a:t>
            </a:r>
          </a:p>
        </p:txBody>
      </p:sp>
    </p:spTree>
    <p:extLst>
      <p:ext uri="{BB962C8B-B14F-4D97-AF65-F5344CB8AC3E}">
        <p14:creationId xmlns:p14="http://schemas.microsoft.com/office/powerpoint/2010/main" val="25373221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7E561-E9E2-C9D3-22E5-ED3DD9002D22}"/>
              </a:ext>
            </a:extLst>
          </p:cNvPr>
          <p:cNvSpPr>
            <a:spLocks noGrp="1"/>
          </p:cNvSpPr>
          <p:nvPr>
            <p:ph type="title"/>
          </p:nvPr>
        </p:nvSpPr>
        <p:spPr/>
        <p:txBody>
          <a:bodyPr/>
          <a:lstStyle/>
          <a:p>
            <a:r>
              <a:rPr lang="en-US" dirty="0"/>
              <a:t>Evangelism-Preparation</a:t>
            </a:r>
          </a:p>
        </p:txBody>
      </p:sp>
      <p:sp>
        <p:nvSpPr>
          <p:cNvPr id="3" name="Content Placeholder 2">
            <a:extLst>
              <a:ext uri="{FF2B5EF4-FFF2-40B4-BE49-F238E27FC236}">
                <a16:creationId xmlns:a16="http://schemas.microsoft.com/office/drawing/2014/main" id="{AE15C1B3-DB36-41B4-F017-DD425166000D}"/>
              </a:ext>
            </a:extLst>
          </p:cNvPr>
          <p:cNvSpPr>
            <a:spLocks noGrp="1"/>
          </p:cNvSpPr>
          <p:nvPr>
            <p:ph idx="1"/>
          </p:nvPr>
        </p:nvSpPr>
        <p:spPr/>
        <p:txBody>
          <a:bodyPr/>
          <a:lstStyle/>
          <a:p>
            <a:r>
              <a:rPr lang="en-US" dirty="0"/>
              <a:t>The second coming- Acts 1:10-11</a:t>
            </a:r>
          </a:p>
          <a:p>
            <a:r>
              <a:rPr lang="en-US" dirty="0"/>
              <a:t>The Judgement- Hebrews 9:27</a:t>
            </a:r>
          </a:p>
          <a:p>
            <a:r>
              <a:rPr lang="en-US" dirty="0"/>
              <a:t>Predestination- 1Timothy 2:3-6</a:t>
            </a:r>
          </a:p>
          <a:p>
            <a:r>
              <a:rPr lang="en-US" dirty="0"/>
              <a:t>Living together/Marriage- Galatians 5:19</a:t>
            </a:r>
          </a:p>
          <a:p>
            <a:r>
              <a:rPr lang="en-US" dirty="0"/>
              <a:t>Miracles have ceased-Hebrews 2:3-4</a:t>
            </a:r>
          </a:p>
          <a:p>
            <a:r>
              <a:rPr lang="en-US" dirty="0"/>
              <a:t>Who knows and loves God?- John 14:15</a:t>
            </a:r>
          </a:p>
          <a:p>
            <a:endParaRPr lang="en-US" dirty="0"/>
          </a:p>
        </p:txBody>
      </p:sp>
    </p:spTree>
    <p:extLst>
      <p:ext uri="{BB962C8B-B14F-4D97-AF65-F5344CB8AC3E}">
        <p14:creationId xmlns:p14="http://schemas.microsoft.com/office/powerpoint/2010/main" val="35577825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255C0-0D75-0A34-3A60-990A05133FFA}"/>
              </a:ext>
            </a:extLst>
          </p:cNvPr>
          <p:cNvSpPr>
            <a:spLocks noGrp="1"/>
          </p:cNvSpPr>
          <p:nvPr>
            <p:ph type="title"/>
          </p:nvPr>
        </p:nvSpPr>
        <p:spPr/>
        <p:txBody>
          <a:bodyPr/>
          <a:lstStyle/>
          <a:p>
            <a:r>
              <a:rPr lang="en-US" dirty="0"/>
              <a:t>Evangelism-Preparation</a:t>
            </a:r>
          </a:p>
        </p:txBody>
      </p:sp>
      <p:sp>
        <p:nvSpPr>
          <p:cNvPr id="3" name="Content Placeholder 2">
            <a:extLst>
              <a:ext uri="{FF2B5EF4-FFF2-40B4-BE49-F238E27FC236}">
                <a16:creationId xmlns:a16="http://schemas.microsoft.com/office/drawing/2014/main" id="{E06E2AD4-B575-E1C6-1C45-2F1CB7CAB9F1}"/>
              </a:ext>
            </a:extLst>
          </p:cNvPr>
          <p:cNvSpPr>
            <a:spLocks noGrp="1"/>
          </p:cNvSpPr>
          <p:nvPr>
            <p:ph idx="1"/>
          </p:nvPr>
        </p:nvSpPr>
        <p:spPr/>
        <p:txBody>
          <a:bodyPr/>
          <a:lstStyle/>
          <a:p>
            <a:pPr marL="0" indent="0">
              <a:buNone/>
            </a:pPr>
            <a:r>
              <a:rPr lang="en-US" dirty="0"/>
              <a:t>Plan of Salvation</a:t>
            </a:r>
            <a:endParaRPr lang="en-US" b="1" dirty="0"/>
          </a:p>
          <a:p>
            <a:r>
              <a:rPr lang="en-US" b="1" dirty="0"/>
              <a:t>Believe:</a:t>
            </a:r>
            <a:r>
              <a:rPr lang="en-US" dirty="0"/>
              <a:t> Mark 16:15-16, John 3:16, Romans 10:13-14</a:t>
            </a:r>
          </a:p>
          <a:p>
            <a:r>
              <a:rPr lang="en-US" b="1" dirty="0"/>
              <a:t> Repent: </a:t>
            </a:r>
            <a:r>
              <a:rPr lang="en-US" dirty="0"/>
              <a:t>Luke 13:3, Acts 2:38, 2 Corinthians 7:10</a:t>
            </a:r>
          </a:p>
          <a:p>
            <a:r>
              <a:rPr lang="en-US" b="1" dirty="0"/>
              <a:t>Confess: </a:t>
            </a:r>
            <a:r>
              <a:rPr lang="en-US" dirty="0"/>
              <a:t>Romans 9:8-10, Matthew 10:32-33, 1 John 4:15, 1 Peter 3:15</a:t>
            </a:r>
          </a:p>
          <a:p>
            <a:r>
              <a:rPr lang="en-US" b="1" dirty="0"/>
              <a:t>Baptism: </a:t>
            </a:r>
            <a:r>
              <a:rPr lang="en-US" dirty="0"/>
              <a:t>Acts 2:38, Mark 16, 15-16, 1Peter 3:21, Colossians 2:12, Romans 6:3-4</a:t>
            </a:r>
          </a:p>
          <a:p>
            <a:r>
              <a:rPr lang="en-US" b="1" dirty="0"/>
              <a:t>Live Faithful: </a:t>
            </a:r>
            <a:r>
              <a:rPr lang="en-US" dirty="0"/>
              <a:t>2 Timothy 2:12, 1 Corinthians 10:12-13, Revelation 2:10 Hebrews 10:36-39</a:t>
            </a:r>
          </a:p>
          <a:p>
            <a:endParaRPr lang="en-US" dirty="0"/>
          </a:p>
          <a:p>
            <a:endParaRPr lang="en-US" dirty="0"/>
          </a:p>
          <a:p>
            <a:endParaRPr lang="en-US" dirty="0"/>
          </a:p>
        </p:txBody>
      </p:sp>
    </p:spTree>
    <p:extLst>
      <p:ext uri="{BB962C8B-B14F-4D97-AF65-F5344CB8AC3E}">
        <p14:creationId xmlns:p14="http://schemas.microsoft.com/office/powerpoint/2010/main" val="42570581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58E29-630A-7BF7-7B47-8F45AC3F587A}"/>
              </a:ext>
            </a:extLst>
          </p:cNvPr>
          <p:cNvSpPr>
            <a:spLocks noGrp="1"/>
          </p:cNvSpPr>
          <p:nvPr>
            <p:ph type="title"/>
          </p:nvPr>
        </p:nvSpPr>
        <p:spPr/>
        <p:txBody>
          <a:bodyPr/>
          <a:lstStyle/>
          <a:p>
            <a:r>
              <a:rPr lang="en-US" dirty="0"/>
              <a:t>Evangelism-Planning and Effort</a:t>
            </a:r>
          </a:p>
        </p:txBody>
      </p:sp>
      <p:sp>
        <p:nvSpPr>
          <p:cNvPr id="3" name="Content Placeholder 2">
            <a:extLst>
              <a:ext uri="{FF2B5EF4-FFF2-40B4-BE49-F238E27FC236}">
                <a16:creationId xmlns:a16="http://schemas.microsoft.com/office/drawing/2014/main" id="{966103E1-B2D7-B8A9-F01A-7A1612CC7C18}"/>
              </a:ext>
            </a:extLst>
          </p:cNvPr>
          <p:cNvSpPr>
            <a:spLocks noGrp="1"/>
          </p:cNvSpPr>
          <p:nvPr>
            <p:ph idx="1"/>
          </p:nvPr>
        </p:nvSpPr>
        <p:spPr/>
        <p:txBody>
          <a:bodyPr/>
          <a:lstStyle/>
          <a:p>
            <a:r>
              <a:rPr lang="en-US" dirty="0"/>
              <a:t>Dealing with the unexpected</a:t>
            </a:r>
          </a:p>
          <a:p>
            <a:pPr lvl="1"/>
            <a:r>
              <a:rPr lang="en-US" dirty="0"/>
              <a:t>Be prepared for some arguments they may make:</a:t>
            </a:r>
          </a:p>
          <a:p>
            <a:pPr lvl="2"/>
            <a:r>
              <a:rPr lang="en-US" dirty="0"/>
              <a:t>Calvinistic arguments</a:t>
            </a:r>
          </a:p>
          <a:p>
            <a:pPr marL="914400" lvl="2" indent="0">
              <a:buNone/>
            </a:pPr>
            <a:r>
              <a:rPr lang="en-US" dirty="0"/>
              <a:t>If you will be speaking to Those that believe in Calvin’s doctrine, be prepared. Charles had presented a series of lessons in Calvinism, and their belief system, summarized under the acronym TULIP. It may be helpful to be at least somewhat familiar with this false doctrine so that you can refute it with scripture. </a:t>
            </a:r>
          </a:p>
        </p:txBody>
      </p:sp>
    </p:spTree>
    <p:extLst>
      <p:ext uri="{BB962C8B-B14F-4D97-AF65-F5344CB8AC3E}">
        <p14:creationId xmlns:p14="http://schemas.microsoft.com/office/powerpoint/2010/main" val="42542254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58E29-630A-7BF7-7B47-8F45AC3F587A}"/>
              </a:ext>
            </a:extLst>
          </p:cNvPr>
          <p:cNvSpPr>
            <a:spLocks noGrp="1"/>
          </p:cNvSpPr>
          <p:nvPr>
            <p:ph type="title"/>
          </p:nvPr>
        </p:nvSpPr>
        <p:spPr/>
        <p:txBody>
          <a:bodyPr/>
          <a:lstStyle/>
          <a:p>
            <a:r>
              <a:rPr lang="en-US" dirty="0"/>
              <a:t>Evangelism-Planning and Effort</a:t>
            </a:r>
          </a:p>
        </p:txBody>
      </p:sp>
      <p:sp>
        <p:nvSpPr>
          <p:cNvPr id="3" name="Content Placeholder 2">
            <a:extLst>
              <a:ext uri="{FF2B5EF4-FFF2-40B4-BE49-F238E27FC236}">
                <a16:creationId xmlns:a16="http://schemas.microsoft.com/office/drawing/2014/main" id="{966103E1-B2D7-B8A9-F01A-7A1612CC7C18}"/>
              </a:ext>
            </a:extLst>
          </p:cNvPr>
          <p:cNvSpPr>
            <a:spLocks noGrp="1"/>
          </p:cNvSpPr>
          <p:nvPr>
            <p:ph idx="1"/>
          </p:nvPr>
        </p:nvSpPr>
        <p:spPr/>
        <p:txBody>
          <a:bodyPr/>
          <a:lstStyle/>
          <a:p>
            <a:r>
              <a:rPr lang="en-US" dirty="0"/>
              <a:t>Dealing with the unexpected</a:t>
            </a:r>
          </a:p>
          <a:p>
            <a:pPr lvl="1"/>
            <a:r>
              <a:rPr lang="en-US" dirty="0"/>
              <a:t>Be prepared for unusual ideas:</a:t>
            </a:r>
          </a:p>
          <a:p>
            <a:pPr lvl="2"/>
            <a:r>
              <a:rPr lang="en-US" sz="1800" dirty="0"/>
              <a:t>Baptism Not Necessary for Salvation</a:t>
            </a:r>
          </a:p>
          <a:p>
            <a:pPr lvl="2"/>
            <a:endParaRPr lang="en-US" sz="2400" dirty="0"/>
          </a:p>
          <a:p>
            <a:pPr lvl="3"/>
            <a:endParaRPr lang="en-US" sz="2200" dirty="0"/>
          </a:p>
        </p:txBody>
      </p:sp>
    </p:spTree>
    <p:extLst>
      <p:ext uri="{BB962C8B-B14F-4D97-AF65-F5344CB8AC3E}">
        <p14:creationId xmlns:p14="http://schemas.microsoft.com/office/powerpoint/2010/main" val="3526051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58E29-630A-7BF7-7B47-8F45AC3F587A}"/>
              </a:ext>
            </a:extLst>
          </p:cNvPr>
          <p:cNvSpPr>
            <a:spLocks noGrp="1"/>
          </p:cNvSpPr>
          <p:nvPr>
            <p:ph type="title"/>
          </p:nvPr>
        </p:nvSpPr>
        <p:spPr/>
        <p:txBody>
          <a:bodyPr/>
          <a:lstStyle/>
          <a:p>
            <a:r>
              <a:rPr lang="en-US" dirty="0"/>
              <a:t>Evangelism-Planning and Effort</a:t>
            </a:r>
          </a:p>
        </p:txBody>
      </p:sp>
      <p:sp>
        <p:nvSpPr>
          <p:cNvPr id="3" name="Content Placeholder 2">
            <a:extLst>
              <a:ext uri="{FF2B5EF4-FFF2-40B4-BE49-F238E27FC236}">
                <a16:creationId xmlns:a16="http://schemas.microsoft.com/office/drawing/2014/main" id="{966103E1-B2D7-B8A9-F01A-7A1612CC7C18}"/>
              </a:ext>
            </a:extLst>
          </p:cNvPr>
          <p:cNvSpPr>
            <a:spLocks noGrp="1"/>
          </p:cNvSpPr>
          <p:nvPr>
            <p:ph idx="1"/>
          </p:nvPr>
        </p:nvSpPr>
        <p:spPr/>
        <p:txBody>
          <a:bodyPr/>
          <a:lstStyle/>
          <a:p>
            <a:r>
              <a:rPr lang="en-US" dirty="0"/>
              <a:t>Dealing with the unexpected</a:t>
            </a:r>
          </a:p>
          <a:p>
            <a:pPr lvl="1"/>
            <a:r>
              <a:rPr lang="en-US" dirty="0"/>
              <a:t>Be prepared for unusual ideas:</a:t>
            </a:r>
          </a:p>
          <a:p>
            <a:pPr lvl="2"/>
            <a:r>
              <a:rPr lang="en-US" sz="1800" dirty="0"/>
              <a:t>Baptism Not Necessary for Salvation</a:t>
            </a:r>
          </a:p>
          <a:p>
            <a:pPr lvl="2"/>
            <a:r>
              <a:rPr lang="en-US" sz="1800" dirty="0"/>
              <a:t>Different kinds of Baptism</a:t>
            </a:r>
          </a:p>
          <a:p>
            <a:pPr lvl="2"/>
            <a:endParaRPr lang="en-US" sz="2400" dirty="0"/>
          </a:p>
          <a:p>
            <a:pPr lvl="2"/>
            <a:endParaRPr lang="en-US" sz="2400" dirty="0"/>
          </a:p>
          <a:p>
            <a:pPr lvl="3"/>
            <a:endParaRPr lang="en-US" sz="2200" dirty="0"/>
          </a:p>
        </p:txBody>
      </p:sp>
    </p:spTree>
    <p:extLst>
      <p:ext uri="{BB962C8B-B14F-4D97-AF65-F5344CB8AC3E}">
        <p14:creationId xmlns:p14="http://schemas.microsoft.com/office/powerpoint/2010/main" val="1220001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31234-D8F4-C6AB-FFF1-8C31F2841C30}"/>
              </a:ext>
            </a:extLst>
          </p:cNvPr>
          <p:cNvSpPr>
            <a:spLocks noGrp="1"/>
          </p:cNvSpPr>
          <p:nvPr>
            <p:ph type="title"/>
          </p:nvPr>
        </p:nvSpPr>
        <p:spPr/>
        <p:txBody>
          <a:bodyPr/>
          <a:lstStyle/>
          <a:p>
            <a:r>
              <a:rPr lang="en-US" dirty="0"/>
              <a:t>Our Responsibility</a:t>
            </a:r>
          </a:p>
        </p:txBody>
      </p:sp>
      <p:sp>
        <p:nvSpPr>
          <p:cNvPr id="3" name="Content Placeholder 2">
            <a:extLst>
              <a:ext uri="{FF2B5EF4-FFF2-40B4-BE49-F238E27FC236}">
                <a16:creationId xmlns:a16="http://schemas.microsoft.com/office/drawing/2014/main" id="{B9DFACE0-0F94-E7FD-3C0C-267B089ABFD9}"/>
              </a:ext>
            </a:extLst>
          </p:cNvPr>
          <p:cNvSpPr>
            <a:spLocks noGrp="1"/>
          </p:cNvSpPr>
          <p:nvPr>
            <p:ph idx="1"/>
          </p:nvPr>
        </p:nvSpPr>
        <p:spPr/>
        <p:txBody>
          <a:bodyPr/>
          <a:lstStyle/>
          <a:p>
            <a:r>
              <a:rPr lang="en-US" dirty="0"/>
              <a:t>Preach the word:</a:t>
            </a:r>
          </a:p>
          <a:p>
            <a:pPr lvl="1"/>
            <a:r>
              <a:rPr lang="en-US" dirty="0"/>
              <a:t>Matthew 28:19-20, Mark 16:15, Acts 8:4</a:t>
            </a:r>
          </a:p>
          <a:p>
            <a:pPr lvl="1"/>
            <a:endParaRPr lang="en-US" dirty="0"/>
          </a:p>
          <a:p>
            <a:pPr lvl="1"/>
            <a:r>
              <a:rPr lang="en-US" dirty="0"/>
              <a:t>When we are involved in an activity we enjoy, we want to tell others about it. </a:t>
            </a:r>
          </a:p>
          <a:p>
            <a:pPr lvl="1"/>
            <a:r>
              <a:rPr lang="en-US" dirty="0"/>
              <a:t>Our Hobbies</a:t>
            </a:r>
          </a:p>
          <a:p>
            <a:pPr lvl="1"/>
            <a:r>
              <a:rPr lang="en-US" dirty="0"/>
              <a:t>Sports, or sports our children are involved in</a:t>
            </a:r>
          </a:p>
        </p:txBody>
      </p:sp>
    </p:spTree>
    <p:extLst>
      <p:ext uri="{BB962C8B-B14F-4D97-AF65-F5344CB8AC3E}">
        <p14:creationId xmlns:p14="http://schemas.microsoft.com/office/powerpoint/2010/main" val="6703747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58E29-630A-7BF7-7B47-8F45AC3F587A}"/>
              </a:ext>
            </a:extLst>
          </p:cNvPr>
          <p:cNvSpPr>
            <a:spLocks noGrp="1"/>
          </p:cNvSpPr>
          <p:nvPr>
            <p:ph type="title"/>
          </p:nvPr>
        </p:nvSpPr>
        <p:spPr/>
        <p:txBody>
          <a:bodyPr/>
          <a:lstStyle/>
          <a:p>
            <a:r>
              <a:rPr lang="en-US" dirty="0"/>
              <a:t>Evangelism-Planning and Effort</a:t>
            </a:r>
          </a:p>
        </p:txBody>
      </p:sp>
      <p:sp>
        <p:nvSpPr>
          <p:cNvPr id="3" name="Content Placeholder 2">
            <a:extLst>
              <a:ext uri="{FF2B5EF4-FFF2-40B4-BE49-F238E27FC236}">
                <a16:creationId xmlns:a16="http://schemas.microsoft.com/office/drawing/2014/main" id="{966103E1-B2D7-B8A9-F01A-7A1612CC7C18}"/>
              </a:ext>
            </a:extLst>
          </p:cNvPr>
          <p:cNvSpPr>
            <a:spLocks noGrp="1"/>
          </p:cNvSpPr>
          <p:nvPr>
            <p:ph idx="1"/>
          </p:nvPr>
        </p:nvSpPr>
        <p:spPr/>
        <p:txBody>
          <a:bodyPr/>
          <a:lstStyle/>
          <a:p>
            <a:r>
              <a:rPr lang="en-US" dirty="0"/>
              <a:t>Dealing with the unexpected</a:t>
            </a:r>
          </a:p>
          <a:p>
            <a:pPr lvl="1"/>
            <a:r>
              <a:rPr lang="en-US" dirty="0"/>
              <a:t>Be prepared for unusual ideas:</a:t>
            </a:r>
          </a:p>
          <a:p>
            <a:pPr lvl="2"/>
            <a:r>
              <a:rPr lang="en-US" sz="2400" dirty="0"/>
              <a:t>Baptism Not Necessary for Salvation</a:t>
            </a:r>
          </a:p>
          <a:p>
            <a:pPr lvl="2"/>
            <a:r>
              <a:rPr lang="en-US" sz="2400" dirty="0"/>
              <a:t>Different kinds of Baptism</a:t>
            </a:r>
          </a:p>
          <a:p>
            <a:pPr lvl="2"/>
            <a:r>
              <a:rPr lang="en-US" sz="2400" dirty="0"/>
              <a:t>Spiritual Gifts</a:t>
            </a:r>
          </a:p>
          <a:p>
            <a:pPr lvl="2"/>
            <a:endParaRPr lang="en-US" sz="2400" dirty="0"/>
          </a:p>
          <a:p>
            <a:pPr lvl="2"/>
            <a:endParaRPr lang="en-US" sz="2400" dirty="0"/>
          </a:p>
          <a:p>
            <a:pPr lvl="3"/>
            <a:endParaRPr lang="en-US" sz="2200" dirty="0"/>
          </a:p>
        </p:txBody>
      </p:sp>
    </p:spTree>
    <p:extLst>
      <p:ext uri="{BB962C8B-B14F-4D97-AF65-F5344CB8AC3E}">
        <p14:creationId xmlns:p14="http://schemas.microsoft.com/office/powerpoint/2010/main" val="24379302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58E29-630A-7BF7-7B47-8F45AC3F587A}"/>
              </a:ext>
            </a:extLst>
          </p:cNvPr>
          <p:cNvSpPr>
            <a:spLocks noGrp="1"/>
          </p:cNvSpPr>
          <p:nvPr>
            <p:ph type="title"/>
          </p:nvPr>
        </p:nvSpPr>
        <p:spPr/>
        <p:txBody>
          <a:bodyPr/>
          <a:lstStyle/>
          <a:p>
            <a:r>
              <a:rPr lang="en-US" dirty="0"/>
              <a:t>Evangelism-Planning and Effort</a:t>
            </a:r>
          </a:p>
        </p:txBody>
      </p:sp>
      <p:sp>
        <p:nvSpPr>
          <p:cNvPr id="3" name="Content Placeholder 2">
            <a:extLst>
              <a:ext uri="{FF2B5EF4-FFF2-40B4-BE49-F238E27FC236}">
                <a16:creationId xmlns:a16="http://schemas.microsoft.com/office/drawing/2014/main" id="{966103E1-B2D7-B8A9-F01A-7A1612CC7C18}"/>
              </a:ext>
            </a:extLst>
          </p:cNvPr>
          <p:cNvSpPr>
            <a:spLocks noGrp="1"/>
          </p:cNvSpPr>
          <p:nvPr>
            <p:ph idx="1"/>
          </p:nvPr>
        </p:nvSpPr>
        <p:spPr/>
        <p:txBody>
          <a:bodyPr/>
          <a:lstStyle/>
          <a:p>
            <a:r>
              <a:rPr lang="en-US" dirty="0"/>
              <a:t>Be Prepared for Rejection:</a:t>
            </a:r>
          </a:p>
          <a:p>
            <a:pPr lvl="1"/>
            <a:r>
              <a:rPr lang="en-US" dirty="0"/>
              <a:t>Not everyone will believe. Some will Refuse to believe, even when faced with the truth of scriptures. </a:t>
            </a:r>
          </a:p>
        </p:txBody>
      </p:sp>
    </p:spTree>
    <p:extLst>
      <p:ext uri="{BB962C8B-B14F-4D97-AF65-F5344CB8AC3E}">
        <p14:creationId xmlns:p14="http://schemas.microsoft.com/office/powerpoint/2010/main" val="16741748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58E29-630A-7BF7-7B47-8F45AC3F587A}"/>
              </a:ext>
            </a:extLst>
          </p:cNvPr>
          <p:cNvSpPr>
            <a:spLocks noGrp="1"/>
          </p:cNvSpPr>
          <p:nvPr>
            <p:ph type="title"/>
          </p:nvPr>
        </p:nvSpPr>
        <p:spPr/>
        <p:txBody>
          <a:bodyPr/>
          <a:lstStyle/>
          <a:p>
            <a:r>
              <a:rPr lang="en-US" dirty="0"/>
              <a:t>Evangelism-Planning and Effort</a:t>
            </a:r>
          </a:p>
        </p:txBody>
      </p:sp>
      <p:sp>
        <p:nvSpPr>
          <p:cNvPr id="3" name="Content Placeholder 2">
            <a:extLst>
              <a:ext uri="{FF2B5EF4-FFF2-40B4-BE49-F238E27FC236}">
                <a16:creationId xmlns:a16="http://schemas.microsoft.com/office/drawing/2014/main" id="{966103E1-B2D7-B8A9-F01A-7A1612CC7C18}"/>
              </a:ext>
            </a:extLst>
          </p:cNvPr>
          <p:cNvSpPr>
            <a:spLocks noGrp="1"/>
          </p:cNvSpPr>
          <p:nvPr>
            <p:ph idx="1"/>
          </p:nvPr>
        </p:nvSpPr>
        <p:spPr/>
        <p:txBody>
          <a:bodyPr/>
          <a:lstStyle/>
          <a:p>
            <a:r>
              <a:rPr lang="en-US" dirty="0"/>
              <a:t>Do not become discouraged:</a:t>
            </a:r>
          </a:p>
          <a:p>
            <a:pPr lvl="1"/>
            <a:r>
              <a:rPr lang="en-US" dirty="0"/>
              <a:t>No one convinces everyone.</a:t>
            </a:r>
          </a:p>
          <a:p>
            <a:pPr lvl="1"/>
            <a:r>
              <a:rPr lang="en-US" dirty="0"/>
              <a:t>Some will refuse to change their beliefs, despite having the truth before them.</a:t>
            </a:r>
          </a:p>
          <a:p>
            <a:pPr lvl="1"/>
            <a:r>
              <a:rPr lang="en-US" dirty="0"/>
              <a:t>Our teaching must always be done in love. </a:t>
            </a:r>
          </a:p>
          <a:p>
            <a:pPr lvl="1"/>
            <a:endParaRPr lang="en-US" dirty="0"/>
          </a:p>
        </p:txBody>
      </p:sp>
    </p:spTree>
    <p:extLst>
      <p:ext uri="{BB962C8B-B14F-4D97-AF65-F5344CB8AC3E}">
        <p14:creationId xmlns:p14="http://schemas.microsoft.com/office/powerpoint/2010/main" val="11216007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58E29-630A-7BF7-7B47-8F45AC3F587A}"/>
              </a:ext>
            </a:extLst>
          </p:cNvPr>
          <p:cNvSpPr>
            <a:spLocks noGrp="1"/>
          </p:cNvSpPr>
          <p:nvPr>
            <p:ph type="title"/>
          </p:nvPr>
        </p:nvSpPr>
        <p:spPr/>
        <p:txBody>
          <a:bodyPr/>
          <a:lstStyle/>
          <a:p>
            <a:r>
              <a:rPr lang="en-US" dirty="0"/>
              <a:t>Evangelism-Planning and Effort</a:t>
            </a:r>
          </a:p>
        </p:txBody>
      </p:sp>
      <p:sp>
        <p:nvSpPr>
          <p:cNvPr id="3" name="Content Placeholder 2">
            <a:extLst>
              <a:ext uri="{FF2B5EF4-FFF2-40B4-BE49-F238E27FC236}">
                <a16:creationId xmlns:a16="http://schemas.microsoft.com/office/drawing/2014/main" id="{966103E1-B2D7-B8A9-F01A-7A1612CC7C18}"/>
              </a:ext>
            </a:extLst>
          </p:cNvPr>
          <p:cNvSpPr>
            <a:spLocks noGrp="1"/>
          </p:cNvSpPr>
          <p:nvPr>
            <p:ph idx="1"/>
          </p:nvPr>
        </p:nvSpPr>
        <p:spPr/>
        <p:txBody>
          <a:bodyPr/>
          <a:lstStyle/>
          <a:p>
            <a:pPr lvl="1"/>
            <a:r>
              <a:rPr lang="en-US" sz="2000" dirty="0"/>
              <a:t>Always try to teach in Person</a:t>
            </a:r>
          </a:p>
          <a:p>
            <a:pPr lvl="2"/>
            <a:r>
              <a:rPr lang="en-US" sz="1800" dirty="0"/>
              <a:t>Using the Internet is not be the best way to discuss the gospel.</a:t>
            </a:r>
          </a:p>
          <a:p>
            <a:pPr lvl="2"/>
            <a:endParaRPr lang="en-US" dirty="0"/>
          </a:p>
        </p:txBody>
      </p:sp>
    </p:spTree>
    <p:extLst>
      <p:ext uri="{BB962C8B-B14F-4D97-AF65-F5344CB8AC3E}">
        <p14:creationId xmlns:p14="http://schemas.microsoft.com/office/powerpoint/2010/main" val="18699282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58E29-630A-7BF7-7B47-8F45AC3F587A}"/>
              </a:ext>
            </a:extLst>
          </p:cNvPr>
          <p:cNvSpPr>
            <a:spLocks noGrp="1"/>
          </p:cNvSpPr>
          <p:nvPr>
            <p:ph type="title"/>
          </p:nvPr>
        </p:nvSpPr>
        <p:spPr/>
        <p:txBody>
          <a:bodyPr/>
          <a:lstStyle/>
          <a:p>
            <a:r>
              <a:rPr lang="en-US" dirty="0"/>
              <a:t>Evangelism-Planning and Effort</a:t>
            </a:r>
          </a:p>
        </p:txBody>
      </p:sp>
      <p:sp>
        <p:nvSpPr>
          <p:cNvPr id="3" name="Content Placeholder 2">
            <a:extLst>
              <a:ext uri="{FF2B5EF4-FFF2-40B4-BE49-F238E27FC236}">
                <a16:creationId xmlns:a16="http://schemas.microsoft.com/office/drawing/2014/main" id="{966103E1-B2D7-B8A9-F01A-7A1612CC7C18}"/>
              </a:ext>
            </a:extLst>
          </p:cNvPr>
          <p:cNvSpPr>
            <a:spLocks noGrp="1"/>
          </p:cNvSpPr>
          <p:nvPr>
            <p:ph idx="1"/>
          </p:nvPr>
        </p:nvSpPr>
        <p:spPr/>
        <p:txBody>
          <a:bodyPr/>
          <a:lstStyle/>
          <a:p>
            <a:pPr lvl="1"/>
            <a:r>
              <a:rPr lang="en-US" sz="2000" dirty="0"/>
              <a:t>Always try to teach in Person</a:t>
            </a:r>
          </a:p>
          <a:p>
            <a:pPr lvl="2"/>
            <a:r>
              <a:rPr lang="en-US" sz="1800" dirty="0"/>
              <a:t>Using the Internet is not be the best way to discuss the gospel.</a:t>
            </a:r>
          </a:p>
          <a:p>
            <a:pPr lvl="2"/>
            <a:r>
              <a:rPr lang="en-US" sz="1800" dirty="0"/>
              <a:t>How we say things is as important as what we say.</a:t>
            </a:r>
          </a:p>
          <a:p>
            <a:pPr lvl="2"/>
            <a:endParaRPr lang="en-US" dirty="0"/>
          </a:p>
        </p:txBody>
      </p:sp>
    </p:spTree>
    <p:extLst>
      <p:ext uri="{BB962C8B-B14F-4D97-AF65-F5344CB8AC3E}">
        <p14:creationId xmlns:p14="http://schemas.microsoft.com/office/powerpoint/2010/main" val="44848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58E29-630A-7BF7-7B47-8F45AC3F587A}"/>
              </a:ext>
            </a:extLst>
          </p:cNvPr>
          <p:cNvSpPr>
            <a:spLocks noGrp="1"/>
          </p:cNvSpPr>
          <p:nvPr>
            <p:ph type="title"/>
          </p:nvPr>
        </p:nvSpPr>
        <p:spPr/>
        <p:txBody>
          <a:bodyPr/>
          <a:lstStyle/>
          <a:p>
            <a:r>
              <a:rPr lang="en-US" dirty="0"/>
              <a:t>Evangelism-Planning and Effort</a:t>
            </a:r>
          </a:p>
        </p:txBody>
      </p:sp>
      <p:sp>
        <p:nvSpPr>
          <p:cNvPr id="3" name="Content Placeholder 2">
            <a:extLst>
              <a:ext uri="{FF2B5EF4-FFF2-40B4-BE49-F238E27FC236}">
                <a16:creationId xmlns:a16="http://schemas.microsoft.com/office/drawing/2014/main" id="{966103E1-B2D7-B8A9-F01A-7A1612CC7C18}"/>
              </a:ext>
            </a:extLst>
          </p:cNvPr>
          <p:cNvSpPr>
            <a:spLocks noGrp="1"/>
          </p:cNvSpPr>
          <p:nvPr>
            <p:ph idx="1"/>
          </p:nvPr>
        </p:nvSpPr>
        <p:spPr/>
        <p:txBody>
          <a:bodyPr/>
          <a:lstStyle/>
          <a:p>
            <a:pPr lvl="1"/>
            <a:r>
              <a:rPr lang="en-US" sz="2000" dirty="0"/>
              <a:t>Always try to teach in Person</a:t>
            </a:r>
          </a:p>
          <a:p>
            <a:pPr lvl="2"/>
            <a:r>
              <a:rPr lang="en-US" sz="1800" dirty="0"/>
              <a:t>Using the Internet is not be the best way to discuss the gospel.</a:t>
            </a:r>
          </a:p>
          <a:p>
            <a:pPr lvl="2"/>
            <a:r>
              <a:rPr lang="en-US" sz="1800" dirty="0"/>
              <a:t>How we say things is as important as what we say.</a:t>
            </a:r>
          </a:p>
          <a:p>
            <a:pPr lvl="2"/>
            <a:r>
              <a:rPr lang="en-US" sz="1800" dirty="0"/>
              <a:t>In person, we can tell how things are going, “read the room” as they say.</a:t>
            </a:r>
          </a:p>
          <a:p>
            <a:pPr lvl="2"/>
            <a:endParaRPr lang="en-US" dirty="0"/>
          </a:p>
        </p:txBody>
      </p:sp>
    </p:spTree>
    <p:extLst>
      <p:ext uri="{BB962C8B-B14F-4D97-AF65-F5344CB8AC3E}">
        <p14:creationId xmlns:p14="http://schemas.microsoft.com/office/powerpoint/2010/main" val="33656157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58E29-630A-7BF7-7B47-8F45AC3F587A}"/>
              </a:ext>
            </a:extLst>
          </p:cNvPr>
          <p:cNvSpPr>
            <a:spLocks noGrp="1"/>
          </p:cNvSpPr>
          <p:nvPr>
            <p:ph type="title"/>
          </p:nvPr>
        </p:nvSpPr>
        <p:spPr/>
        <p:txBody>
          <a:bodyPr/>
          <a:lstStyle/>
          <a:p>
            <a:r>
              <a:rPr lang="en-US" dirty="0"/>
              <a:t>Evangelism-Planning and Effort</a:t>
            </a:r>
          </a:p>
        </p:txBody>
      </p:sp>
      <p:sp>
        <p:nvSpPr>
          <p:cNvPr id="3" name="Content Placeholder 2">
            <a:extLst>
              <a:ext uri="{FF2B5EF4-FFF2-40B4-BE49-F238E27FC236}">
                <a16:creationId xmlns:a16="http://schemas.microsoft.com/office/drawing/2014/main" id="{966103E1-B2D7-B8A9-F01A-7A1612CC7C18}"/>
              </a:ext>
            </a:extLst>
          </p:cNvPr>
          <p:cNvSpPr>
            <a:spLocks noGrp="1"/>
          </p:cNvSpPr>
          <p:nvPr>
            <p:ph idx="1"/>
          </p:nvPr>
        </p:nvSpPr>
        <p:spPr/>
        <p:txBody>
          <a:bodyPr/>
          <a:lstStyle/>
          <a:p>
            <a:pPr lvl="1"/>
            <a:r>
              <a:rPr lang="en-US" sz="2000" dirty="0"/>
              <a:t>Always try to teach in Person</a:t>
            </a:r>
          </a:p>
          <a:p>
            <a:pPr lvl="2"/>
            <a:r>
              <a:rPr lang="en-US" sz="1800" dirty="0"/>
              <a:t>Using the Internet is not be the best way to discuss the gospel.</a:t>
            </a:r>
          </a:p>
          <a:p>
            <a:pPr lvl="2"/>
            <a:r>
              <a:rPr lang="en-US" sz="1800" dirty="0"/>
              <a:t>How we say things is as important as what we say.</a:t>
            </a:r>
          </a:p>
          <a:p>
            <a:pPr lvl="2"/>
            <a:r>
              <a:rPr lang="en-US" sz="1800" dirty="0"/>
              <a:t>In person, we can tell how things are going, “read the room” as they say.</a:t>
            </a:r>
          </a:p>
          <a:p>
            <a:pPr lvl="2"/>
            <a:r>
              <a:rPr lang="en-US" sz="1800" dirty="0"/>
              <a:t>If necessary, meet in a quiet coffee shop or restaurant. Preferably one with booths. </a:t>
            </a:r>
          </a:p>
          <a:p>
            <a:pPr lvl="2"/>
            <a:endParaRPr lang="en-US" dirty="0"/>
          </a:p>
        </p:txBody>
      </p:sp>
    </p:spTree>
    <p:extLst>
      <p:ext uri="{BB962C8B-B14F-4D97-AF65-F5344CB8AC3E}">
        <p14:creationId xmlns:p14="http://schemas.microsoft.com/office/powerpoint/2010/main" val="31419969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97805-2100-D777-32B8-710EAEFA48B3}"/>
              </a:ext>
            </a:extLst>
          </p:cNvPr>
          <p:cNvSpPr>
            <a:spLocks noGrp="1"/>
          </p:cNvSpPr>
          <p:nvPr>
            <p:ph type="title"/>
          </p:nvPr>
        </p:nvSpPr>
        <p:spPr/>
        <p:txBody>
          <a:bodyPr/>
          <a:lstStyle/>
          <a:p>
            <a:r>
              <a:rPr lang="en-US" dirty="0"/>
              <a:t>Evangelism-Planning and Effort</a:t>
            </a:r>
          </a:p>
        </p:txBody>
      </p:sp>
      <p:sp>
        <p:nvSpPr>
          <p:cNvPr id="3" name="Content Placeholder 2">
            <a:extLst>
              <a:ext uri="{FF2B5EF4-FFF2-40B4-BE49-F238E27FC236}">
                <a16:creationId xmlns:a16="http://schemas.microsoft.com/office/drawing/2014/main" id="{AF3DA648-1C21-5199-734B-075175D1FDB9}"/>
              </a:ext>
            </a:extLst>
          </p:cNvPr>
          <p:cNvSpPr>
            <a:spLocks noGrp="1"/>
          </p:cNvSpPr>
          <p:nvPr>
            <p:ph idx="1"/>
          </p:nvPr>
        </p:nvSpPr>
        <p:spPr/>
        <p:txBody>
          <a:bodyPr/>
          <a:lstStyle/>
          <a:p>
            <a:r>
              <a:rPr lang="en-US" dirty="0"/>
              <a:t>You may make mistakes</a:t>
            </a:r>
          </a:p>
          <a:p>
            <a:pPr lvl="1"/>
            <a:r>
              <a:rPr lang="en-US" dirty="0"/>
              <a:t>Try to correct any bible verses you may have misquoted or misinterpreted. </a:t>
            </a:r>
          </a:p>
          <a:p>
            <a:pPr lvl="1"/>
            <a:r>
              <a:rPr lang="en-US" dirty="0"/>
              <a:t>Always establish context:</a:t>
            </a:r>
          </a:p>
          <a:p>
            <a:pPr lvl="2"/>
            <a:r>
              <a:rPr lang="en-US" dirty="0"/>
              <a:t>If reading from the letters of the new Testament, know whom the audience was.</a:t>
            </a:r>
          </a:p>
          <a:p>
            <a:pPr lvl="2"/>
            <a:r>
              <a:rPr lang="en-US" dirty="0"/>
              <a:t>Knowing why a letter or Gospel was written also helps establish context. </a:t>
            </a:r>
          </a:p>
          <a:p>
            <a:pPr lvl="2"/>
            <a:r>
              <a:rPr lang="en-US" dirty="0"/>
              <a:t>Do your homework, keep notes of any questions you were unable to answer.</a:t>
            </a:r>
          </a:p>
          <a:p>
            <a:pPr lvl="2"/>
            <a:endParaRPr lang="en-US" dirty="0"/>
          </a:p>
          <a:p>
            <a:endParaRPr lang="en-US" dirty="0"/>
          </a:p>
          <a:p>
            <a:endParaRPr lang="en-US" dirty="0"/>
          </a:p>
        </p:txBody>
      </p:sp>
    </p:spTree>
    <p:extLst>
      <p:ext uri="{BB962C8B-B14F-4D97-AF65-F5344CB8AC3E}">
        <p14:creationId xmlns:p14="http://schemas.microsoft.com/office/powerpoint/2010/main" val="13990919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97490-4B8E-C9A1-AE63-E9EC57A934C3}"/>
              </a:ext>
            </a:extLst>
          </p:cNvPr>
          <p:cNvSpPr>
            <a:spLocks noGrp="1"/>
          </p:cNvSpPr>
          <p:nvPr>
            <p:ph type="title"/>
          </p:nvPr>
        </p:nvSpPr>
        <p:spPr/>
        <p:txBody>
          <a:bodyPr/>
          <a:lstStyle/>
          <a:p>
            <a:r>
              <a:rPr lang="en-US" dirty="0"/>
              <a:t>Evangelism-Planning and Effort</a:t>
            </a:r>
          </a:p>
        </p:txBody>
      </p:sp>
      <p:sp>
        <p:nvSpPr>
          <p:cNvPr id="3" name="Content Placeholder 2">
            <a:extLst>
              <a:ext uri="{FF2B5EF4-FFF2-40B4-BE49-F238E27FC236}">
                <a16:creationId xmlns:a16="http://schemas.microsoft.com/office/drawing/2014/main" id="{C104118E-E288-E98C-8AC0-8A06627645C6}"/>
              </a:ext>
            </a:extLst>
          </p:cNvPr>
          <p:cNvSpPr>
            <a:spLocks noGrp="1"/>
          </p:cNvSpPr>
          <p:nvPr>
            <p:ph idx="1"/>
          </p:nvPr>
        </p:nvSpPr>
        <p:spPr/>
        <p:txBody>
          <a:bodyPr/>
          <a:lstStyle/>
          <a:p>
            <a:r>
              <a:rPr lang="en-US" dirty="0"/>
              <a:t>Teaching others:</a:t>
            </a:r>
          </a:p>
          <a:p>
            <a:pPr lvl="1"/>
            <a:r>
              <a:rPr lang="en-US" dirty="0"/>
              <a:t>Don’t be afraid, you do not need to know everything.</a:t>
            </a:r>
          </a:p>
          <a:p>
            <a:pPr lvl="1"/>
            <a:r>
              <a:rPr lang="en-US" dirty="0"/>
              <a:t>If you can explain why you became a Christian, that is a good start.</a:t>
            </a:r>
          </a:p>
          <a:p>
            <a:pPr lvl="1"/>
            <a:endParaRPr lang="en-US" dirty="0"/>
          </a:p>
        </p:txBody>
      </p:sp>
    </p:spTree>
    <p:extLst>
      <p:ext uri="{BB962C8B-B14F-4D97-AF65-F5344CB8AC3E}">
        <p14:creationId xmlns:p14="http://schemas.microsoft.com/office/powerpoint/2010/main" val="19819257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0DC22-5AD1-C7BD-7105-0BF2AD475DE5}"/>
              </a:ext>
            </a:extLst>
          </p:cNvPr>
          <p:cNvSpPr>
            <a:spLocks noGrp="1"/>
          </p:cNvSpPr>
          <p:nvPr>
            <p:ph type="title"/>
          </p:nvPr>
        </p:nvSpPr>
        <p:spPr/>
        <p:txBody>
          <a:bodyPr/>
          <a:lstStyle/>
          <a:p>
            <a:r>
              <a:rPr lang="en-US" dirty="0"/>
              <a:t>Evangelism-Planning and Effort</a:t>
            </a:r>
          </a:p>
        </p:txBody>
      </p:sp>
      <p:sp>
        <p:nvSpPr>
          <p:cNvPr id="3" name="Content Placeholder 2">
            <a:extLst>
              <a:ext uri="{FF2B5EF4-FFF2-40B4-BE49-F238E27FC236}">
                <a16:creationId xmlns:a16="http://schemas.microsoft.com/office/drawing/2014/main" id="{028F74D3-031D-BC03-6D6F-A6149951E160}"/>
              </a:ext>
            </a:extLst>
          </p:cNvPr>
          <p:cNvSpPr>
            <a:spLocks noGrp="1"/>
          </p:cNvSpPr>
          <p:nvPr>
            <p:ph idx="1"/>
          </p:nvPr>
        </p:nvSpPr>
        <p:spPr/>
        <p:txBody>
          <a:bodyPr/>
          <a:lstStyle/>
          <a:p>
            <a:r>
              <a:rPr lang="en-US" dirty="0"/>
              <a:t>Success</a:t>
            </a:r>
          </a:p>
          <a:p>
            <a:pPr lvl="1"/>
            <a:r>
              <a:rPr lang="en-US" dirty="0"/>
              <a:t>You are not responsible for anyone’s conversion, you are just responsible to teach them the truth.</a:t>
            </a:r>
          </a:p>
        </p:txBody>
      </p:sp>
    </p:spTree>
    <p:extLst>
      <p:ext uri="{BB962C8B-B14F-4D97-AF65-F5344CB8AC3E}">
        <p14:creationId xmlns:p14="http://schemas.microsoft.com/office/powerpoint/2010/main" val="1094525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31234-D8F4-C6AB-FFF1-8C31F2841C30}"/>
              </a:ext>
            </a:extLst>
          </p:cNvPr>
          <p:cNvSpPr>
            <a:spLocks noGrp="1"/>
          </p:cNvSpPr>
          <p:nvPr>
            <p:ph type="title"/>
          </p:nvPr>
        </p:nvSpPr>
        <p:spPr/>
        <p:txBody>
          <a:bodyPr/>
          <a:lstStyle/>
          <a:p>
            <a:r>
              <a:rPr lang="en-US" dirty="0"/>
              <a:t>Our Responsibility</a:t>
            </a:r>
          </a:p>
        </p:txBody>
      </p:sp>
      <p:sp>
        <p:nvSpPr>
          <p:cNvPr id="3" name="Content Placeholder 2">
            <a:extLst>
              <a:ext uri="{FF2B5EF4-FFF2-40B4-BE49-F238E27FC236}">
                <a16:creationId xmlns:a16="http://schemas.microsoft.com/office/drawing/2014/main" id="{B9DFACE0-0F94-E7FD-3C0C-267B089ABFD9}"/>
              </a:ext>
            </a:extLst>
          </p:cNvPr>
          <p:cNvSpPr>
            <a:spLocks noGrp="1"/>
          </p:cNvSpPr>
          <p:nvPr>
            <p:ph idx="1"/>
          </p:nvPr>
        </p:nvSpPr>
        <p:spPr/>
        <p:txBody>
          <a:bodyPr/>
          <a:lstStyle/>
          <a:p>
            <a:r>
              <a:rPr lang="en-US" dirty="0"/>
              <a:t>Preach the word:</a:t>
            </a:r>
          </a:p>
          <a:p>
            <a:pPr lvl="1"/>
            <a:r>
              <a:rPr lang="en-US" dirty="0"/>
              <a:t>Matthew 28:19-20, Mark 16:15, Acts 8:4</a:t>
            </a:r>
          </a:p>
          <a:p>
            <a:pPr lvl="1"/>
            <a:endParaRPr lang="en-US" dirty="0"/>
          </a:p>
          <a:p>
            <a:pPr lvl="1"/>
            <a:r>
              <a:rPr lang="en-US" dirty="0"/>
              <a:t>When we are involved in an activity we enjoy, we want to tell others about it. </a:t>
            </a:r>
          </a:p>
          <a:p>
            <a:pPr lvl="1"/>
            <a:r>
              <a:rPr lang="en-US" dirty="0"/>
              <a:t>Our Hobbies</a:t>
            </a:r>
          </a:p>
          <a:p>
            <a:pPr lvl="1"/>
            <a:r>
              <a:rPr lang="en-US" dirty="0"/>
              <a:t>Sports, or sports our children are involved in</a:t>
            </a:r>
          </a:p>
          <a:p>
            <a:pPr lvl="1"/>
            <a:r>
              <a:rPr lang="en-US" dirty="0"/>
              <a:t>Current events: Celebrity deaths, TV shows, movies, </a:t>
            </a:r>
            <a:r>
              <a:rPr lang="en-US" dirty="0" err="1"/>
              <a:t>etc</a:t>
            </a:r>
            <a:r>
              <a:rPr lang="en-US" dirty="0"/>
              <a:t>…</a:t>
            </a:r>
          </a:p>
        </p:txBody>
      </p:sp>
    </p:spTree>
    <p:extLst>
      <p:ext uri="{BB962C8B-B14F-4D97-AF65-F5344CB8AC3E}">
        <p14:creationId xmlns:p14="http://schemas.microsoft.com/office/powerpoint/2010/main" val="39485538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0DC22-5AD1-C7BD-7105-0BF2AD475DE5}"/>
              </a:ext>
            </a:extLst>
          </p:cNvPr>
          <p:cNvSpPr>
            <a:spLocks noGrp="1"/>
          </p:cNvSpPr>
          <p:nvPr>
            <p:ph type="title"/>
          </p:nvPr>
        </p:nvSpPr>
        <p:spPr/>
        <p:txBody>
          <a:bodyPr/>
          <a:lstStyle/>
          <a:p>
            <a:r>
              <a:rPr lang="en-US" dirty="0"/>
              <a:t>Evangelism-Planning and Effort</a:t>
            </a:r>
          </a:p>
        </p:txBody>
      </p:sp>
      <p:sp>
        <p:nvSpPr>
          <p:cNvPr id="3" name="Content Placeholder 2">
            <a:extLst>
              <a:ext uri="{FF2B5EF4-FFF2-40B4-BE49-F238E27FC236}">
                <a16:creationId xmlns:a16="http://schemas.microsoft.com/office/drawing/2014/main" id="{028F74D3-031D-BC03-6D6F-A6149951E160}"/>
              </a:ext>
            </a:extLst>
          </p:cNvPr>
          <p:cNvSpPr>
            <a:spLocks noGrp="1"/>
          </p:cNvSpPr>
          <p:nvPr>
            <p:ph idx="1"/>
          </p:nvPr>
        </p:nvSpPr>
        <p:spPr/>
        <p:txBody>
          <a:bodyPr/>
          <a:lstStyle/>
          <a:p>
            <a:r>
              <a:rPr lang="en-US" dirty="0"/>
              <a:t>Success</a:t>
            </a:r>
          </a:p>
          <a:p>
            <a:pPr lvl="1"/>
            <a:r>
              <a:rPr lang="en-US" dirty="0"/>
              <a:t>You are not responsible for anyone’s conversion, you are just responsible to teach them the truth.</a:t>
            </a:r>
          </a:p>
          <a:p>
            <a:pPr lvl="1"/>
            <a:r>
              <a:rPr lang="en-US" dirty="0"/>
              <a:t>Success is teaching the truth, not conversion.</a:t>
            </a:r>
          </a:p>
        </p:txBody>
      </p:sp>
    </p:spTree>
    <p:extLst>
      <p:ext uri="{BB962C8B-B14F-4D97-AF65-F5344CB8AC3E}">
        <p14:creationId xmlns:p14="http://schemas.microsoft.com/office/powerpoint/2010/main" val="521079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E1F6E-B15B-FCA1-E58F-4ADB4A147BA6}"/>
              </a:ext>
            </a:extLst>
          </p:cNvPr>
          <p:cNvSpPr>
            <a:spLocks noGrp="1"/>
          </p:cNvSpPr>
          <p:nvPr>
            <p:ph type="title"/>
          </p:nvPr>
        </p:nvSpPr>
        <p:spPr/>
        <p:txBody>
          <a:bodyPr/>
          <a:lstStyle/>
          <a:p>
            <a:r>
              <a:rPr lang="en-US" dirty="0"/>
              <a:t>Evangelism-Planning and Effort</a:t>
            </a:r>
          </a:p>
        </p:txBody>
      </p:sp>
      <p:sp>
        <p:nvSpPr>
          <p:cNvPr id="3" name="Content Placeholder 2">
            <a:extLst>
              <a:ext uri="{FF2B5EF4-FFF2-40B4-BE49-F238E27FC236}">
                <a16:creationId xmlns:a16="http://schemas.microsoft.com/office/drawing/2014/main" id="{57C1533E-3FC8-5914-5347-BCEC01A863C6}"/>
              </a:ext>
            </a:extLst>
          </p:cNvPr>
          <p:cNvSpPr>
            <a:spLocks noGrp="1"/>
          </p:cNvSpPr>
          <p:nvPr>
            <p:ph idx="1"/>
          </p:nvPr>
        </p:nvSpPr>
        <p:spPr/>
        <p:txBody>
          <a:bodyPr/>
          <a:lstStyle/>
          <a:p>
            <a:r>
              <a:rPr lang="en-US" dirty="0"/>
              <a:t>In the Words of the Nike slogan, “Just Do It”</a:t>
            </a:r>
          </a:p>
        </p:txBody>
      </p:sp>
    </p:spTree>
    <p:extLst>
      <p:ext uri="{BB962C8B-B14F-4D97-AF65-F5344CB8AC3E}">
        <p14:creationId xmlns:p14="http://schemas.microsoft.com/office/powerpoint/2010/main" val="24854953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E1F6E-B15B-FCA1-E58F-4ADB4A147BA6}"/>
              </a:ext>
            </a:extLst>
          </p:cNvPr>
          <p:cNvSpPr>
            <a:spLocks noGrp="1"/>
          </p:cNvSpPr>
          <p:nvPr>
            <p:ph type="title"/>
          </p:nvPr>
        </p:nvSpPr>
        <p:spPr/>
        <p:txBody>
          <a:bodyPr/>
          <a:lstStyle/>
          <a:p>
            <a:r>
              <a:rPr lang="en-US" dirty="0"/>
              <a:t>Evangelism-Planning and Effort</a:t>
            </a:r>
          </a:p>
        </p:txBody>
      </p:sp>
      <p:sp>
        <p:nvSpPr>
          <p:cNvPr id="3" name="Content Placeholder 2">
            <a:extLst>
              <a:ext uri="{FF2B5EF4-FFF2-40B4-BE49-F238E27FC236}">
                <a16:creationId xmlns:a16="http://schemas.microsoft.com/office/drawing/2014/main" id="{57C1533E-3FC8-5914-5347-BCEC01A863C6}"/>
              </a:ext>
            </a:extLst>
          </p:cNvPr>
          <p:cNvSpPr>
            <a:spLocks noGrp="1"/>
          </p:cNvSpPr>
          <p:nvPr>
            <p:ph idx="1"/>
          </p:nvPr>
        </p:nvSpPr>
        <p:spPr/>
        <p:txBody>
          <a:bodyPr/>
          <a:lstStyle/>
          <a:p>
            <a:r>
              <a:rPr lang="en-US" dirty="0"/>
              <a:t>In the Words of the Nike slogan, “Just Do It”</a:t>
            </a:r>
          </a:p>
          <a:p>
            <a:r>
              <a:rPr lang="en-US" dirty="0"/>
              <a:t>We must develop a love for the lost souls around us</a:t>
            </a:r>
          </a:p>
          <a:p>
            <a:endParaRPr lang="en-US" dirty="0"/>
          </a:p>
        </p:txBody>
      </p:sp>
    </p:spTree>
    <p:extLst>
      <p:ext uri="{BB962C8B-B14F-4D97-AF65-F5344CB8AC3E}">
        <p14:creationId xmlns:p14="http://schemas.microsoft.com/office/powerpoint/2010/main" val="42862115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E1F6E-B15B-FCA1-E58F-4ADB4A147BA6}"/>
              </a:ext>
            </a:extLst>
          </p:cNvPr>
          <p:cNvSpPr>
            <a:spLocks noGrp="1"/>
          </p:cNvSpPr>
          <p:nvPr>
            <p:ph type="title"/>
          </p:nvPr>
        </p:nvSpPr>
        <p:spPr/>
        <p:txBody>
          <a:bodyPr/>
          <a:lstStyle/>
          <a:p>
            <a:r>
              <a:rPr lang="en-US" dirty="0"/>
              <a:t>Evangelism-Planning and Effort</a:t>
            </a:r>
          </a:p>
        </p:txBody>
      </p:sp>
      <p:sp>
        <p:nvSpPr>
          <p:cNvPr id="3" name="Content Placeholder 2">
            <a:extLst>
              <a:ext uri="{FF2B5EF4-FFF2-40B4-BE49-F238E27FC236}">
                <a16:creationId xmlns:a16="http://schemas.microsoft.com/office/drawing/2014/main" id="{57C1533E-3FC8-5914-5347-BCEC01A863C6}"/>
              </a:ext>
            </a:extLst>
          </p:cNvPr>
          <p:cNvSpPr>
            <a:spLocks noGrp="1"/>
          </p:cNvSpPr>
          <p:nvPr>
            <p:ph idx="1"/>
          </p:nvPr>
        </p:nvSpPr>
        <p:spPr/>
        <p:txBody>
          <a:bodyPr/>
          <a:lstStyle/>
          <a:p>
            <a:r>
              <a:rPr lang="en-US" dirty="0"/>
              <a:t>In the Words of the Nike slogan, “Just Do It”</a:t>
            </a:r>
          </a:p>
          <a:p>
            <a:r>
              <a:rPr lang="en-US" dirty="0"/>
              <a:t>We must develop a love for the lost souls around us</a:t>
            </a:r>
          </a:p>
          <a:p>
            <a:r>
              <a:rPr lang="en-US" dirty="0"/>
              <a:t>We need to prepare to speak to others about Christ</a:t>
            </a:r>
          </a:p>
          <a:p>
            <a:endParaRPr lang="en-US" dirty="0"/>
          </a:p>
        </p:txBody>
      </p:sp>
    </p:spTree>
    <p:extLst>
      <p:ext uri="{BB962C8B-B14F-4D97-AF65-F5344CB8AC3E}">
        <p14:creationId xmlns:p14="http://schemas.microsoft.com/office/powerpoint/2010/main" val="28642146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E1F6E-B15B-FCA1-E58F-4ADB4A147BA6}"/>
              </a:ext>
            </a:extLst>
          </p:cNvPr>
          <p:cNvSpPr>
            <a:spLocks noGrp="1"/>
          </p:cNvSpPr>
          <p:nvPr>
            <p:ph type="title"/>
          </p:nvPr>
        </p:nvSpPr>
        <p:spPr/>
        <p:txBody>
          <a:bodyPr/>
          <a:lstStyle/>
          <a:p>
            <a:r>
              <a:rPr lang="en-US" dirty="0"/>
              <a:t>Evangelism-Planning and Effort</a:t>
            </a:r>
          </a:p>
        </p:txBody>
      </p:sp>
      <p:sp>
        <p:nvSpPr>
          <p:cNvPr id="3" name="Content Placeholder 2">
            <a:extLst>
              <a:ext uri="{FF2B5EF4-FFF2-40B4-BE49-F238E27FC236}">
                <a16:creationId xmlns:a16="http://schemas.microsoft.com/office/drawing/2014/main" id="{57C1533E-3FC8-5914-5347-BCEC01A863C6}"/>
              </a:ext>
            </a:extLst>
          </p:cNvPr>
          <p:cNvSpPr>
            <a:spLocks noGrp="1"/>
          </p:cNvSpPr>
          <p:nvPr>
            <p:ph idx="1"/>
          </p:nvPr>
        </p:nvSpPr>
        <p:spPr/>
        <p:txBody>
          <a:bodyPr/>
          <a:lstStyle/>
          <a:p>
            <a:r>
              <a:rPr lang="en-US" dirty="0"/>
              <a:t>In the Words of the Nike slogan, “Just Do It”</a:t>
            </a:r>
          </a:p>
          <a:p>
            <a:r>
              <a:rPr lang="en-US" dirty="0"/>
              <a:t>We must develop a love for the lost souls around us</a:t>
            </a:r>
          </a:p>
          <a:p>
            <a:r>
              <a:rPr lang="en-US" dirty="0"/>
              <a:t>We need to prepare to speak to others about Christ</a:t>
            </a:r>
          </a:p>
          <a:p>
            <a:r>
              <a:rPr lang="en-US" dirty="0"/>
              <a:t>We need to put aside our fears and concerns and lift  up the Sword of the Spirit, which is the Word of God. Ephesians 6:17</a:t>
            </a:r>
          </a:p>
          <a:p>
            <a:endParaRPr lang="en-US" dirty="0"/>
          </a:p>
        </p:txBody>
      </p:sp>
    </p:spTree>
    <p:extLst>
      <p:ext uri="{BB962C8B-B14F-4D97-AF65-F5344CB8AC3E}">
        <p14:creationId xmlns:p14="http://schemas.microsoft.com/office/powerpoint/2010/main" val="11101310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255C0-0D75-0A34-3A60-990A05133FFA}"/>
              </a:ext>
            </a:extLst>
          </p:cNvPr>
          <p:cNvSpPr>
            <a:spLocks noGrp="1"/>
          </p:cNvSpPr>
          <p:nvPr>
            <p:ph type="title"/>
          </p:nvPr>
        </p:nvSpPr>
        <p:spPr/>
        <p:txBody>
          <a:bodyPr/>
          <a:lstStyle/>
          <a:p>
            <a:r>
              <a:rPr lang="en-US" dirty="0"/>
              <a:t>Evangelism</a:t>
            </a:r>
          </a:p>
        </p:txBody>
      </p:sp>
      <p:sp>
        <p:nvSpPr>
          <p:cNvPr id="3" name="Content Placeholder 2">
            <a:extLst>
              <a:ext uri="{FF2B5EF4-FFF2-40B4-BE49-F238E27FC236}">
                <a16:creationId xmlns:a16="http://schemas.microsoft.com/office/drawing/2014/main" id="{E06E2AD4-B575-E1C6-1C45-2F1CB7CAB9F1}"/>
              </a:ext>
            </a:extLst>
          </p:cNvPr>
          <p:cNvSpPr>
            <a:spLocks noGrp="1"/>
          </p:cNvSpPr>
          <p:nvPr>
            <p:ph idx="1"/>
          </p:nvPr>
        </p:nvSpPr>
        <p:spPr/>
        <p:txBody>
          <a:bodyPr/>
          <a:lstStyle/>
          <a:p>
            <a:pPr marL="0" indent="0">
              <a:buNone/>
            </a:pPr>
            <a:r>
              <a:rPr lang="en-US" dirty="0"/>
              <a:t>Plan of Salvation</a:t>
            </a:r>
            <a:endParaRPr lang="en-US" b="1" dirty="0"/>
          </a:p>
          <a:p>
            <a:r>
              <a:rPr lang="en-US" b="1" dirty="0"/>
              <a:t>Believe:</a:t>
            </a:r>
            <a:r>
              <a:rPr lang="en-US" dirty="0"/>
              <a:t> Mark 16:15-16, John 3:16, Romans 10:13-14</a:t>
            </a:r>
          </a:p>
          <a:p>
            <a:r>
              <a:rPr lang="en-US" b="1" dirty="0"/>
              <a:t> Repent: </a:t>
            </a:r>
            <a:r>
              <a:rPr lang="en-US" dirty="0"/>
              <a:t>Luke 13:3, Acts 2:38, 2 Corinthians 7:10</a:t>
            </a:r>
          </a:p>
          <a:p>
            <a:r>
              <a:rPr lang="en-US" b="1" dirty="0"/>
              <a:t>Confess: </a:t>
            </a:r>
            <a:r>
              <a:rPr lang="en-US" dirty="0"/>
              <a:t>Romans 9:8-10, Matthew 10:32-33, 1 John 4:15, 1 Peter 3:15</a:t>
            </a:r>
          </a:p>
          <a:p>
            <a:r>
              <a:rPr lang="en-US" b="1" dirty="0"/>
              <a:t>Baptism: </a:t>
            </a:r>
            <a:r>
              <a:rPr lang="en-US" dirty="0"/>
              <a:t>Acts 2:38, Mark 16, 15-16, 1Peter 3:21, Colossians 2:12, Romans 6:3-4</a:t>
            </a:r>
          </a:p>
          <a:p>
            <a:r>
              <a:rPr lang="en-US" b="1" dirty="0"/>
              <a:t>Live Faithful: </a:t>
            </a:r>
            <a:r>
              <a:rPr lang="en-US" dirty="0"/>
              <a:t>2 Timothy 2:12, 1 Corinthians 10:12-13, Revelation 2:10 Hebrews 10:36-39</a:t>
            </a:r>
          </a:p>
          <a:p>
            <a:endParaRPr lang="en-US" dirty="0"/>
          </a:p>
          <a:p>
            <a:endParaRPr lang="en-US" dirty="0"/>
          </a:p>
          <a:p>
            <a:endParaRPr lang="en-US" dirty="0"/>
          </a:p>
        </p:txBody>
      </p:sp>
    </p:spTree>
    <p:extLst>
      <p:ext uri="{BB962C8B-B14F-4D97-AF65-F5344CB8AC3E}">
        <p14:creationId xmlns:p14="http://schemas.microsoft.com/office/powerpoint/2010/main" val="3188606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ADAC0-0D7D-8CD5-39A8-2151B7996125}"/>
              </a:ext>
            </a:extLst>
          </p:cNvPr>
          <p:cNvSpPr>
            <a:spLocks noGrp="1"/>
          </p:cNvSpPr>
          <p:nvPr>
            <p:ph type="title"/>
          </p:nvPr>
        </p:nvSpPr>
        <p:spPr/>
        <p:txBody>
          <a:bodyPr/>
          <a:lstStyle/>
          <a:p>
            <a:r>
              <a:rPr lang="en-US" dirty="0"/>
              <a:t>Evangelism-Preparation</a:t>
            </a:r>
          </a:p>
        </p:txBody>
      </p:sp>
      <p:sp>
        <p:nvSpPr>
          <p:cNvPr id="3" name="Content Placeholder 2">
            <a:extLst>
              <a:ext uri="{FF2B5EF4-FFF2-40B4-BE49-F238E27FC236}">
                <a16:creationId xmlns:a16="http://schemas.microsoft.com/office/drawing/2014/main" id="{3E85BCFB-1B6D-7DAB-A3AC-8935C73D86D0}"/>
              </a:ext>
            </a:extLst>
          </p:cNvPr>
          <p:cNvSpPr>
            <a:spLocks noGrp="1"/>
          </p:cNvSpPr>
          <p:nvPr>
            <p:ph idx="1"/>
          </p:nvPr>
        </p:nvSpPr>
        <p:spPr/>
        <p:txBody>
          <a:bodyPr/>
          <a:lstStyle/>
          <a:p>
            <a:r>
              <a:rPr lang="en-US" dirty="0"/>
              <a:t>1 Corinthians 4:1-2.</a:t>
            </a:r>
          </a:p>
          <a:p>
            <a:pPr lvl="1"/>
            <a:r>
              <a:rPr lang="en-US" dirty="0"/>
              <a:t>We are stewards of the Gospel. We will be held accountable, as the servants in the parable of the talents in Matthew 25:14-30. We have been entrusted with the Gospel, we will be held accountable for what we do with it. </a:t>
            </a:r>
          </a:p>
        </p:txBody>
      </p:sp>
    </p:spTree>
    <p:extLst>
      <p:ext uri="{BB962C8B-B14F-4D97-AF65-F5344CB8AC3E}">
        <p14:creationId xmlns:p14="http://schemas.microsoft.com/office/powerpoint/2010/main" val="829299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3E113-0F53-A2D3-EEF9-51B5E0AA4CC5}"/>
              </a:ext>
            </a:extLst>
          </p:cNvPr>
          <p:cNvSpPr>
            <a:spLocks noGrp="1"/>
          </p:cNvSpPr>
          <p:nvPr>
            <p:ph type="title"/>
          </p:nvPr>
        </p:nvSpPr>
        <p:spPr/>
        <p:txBody>
          <a:bodyPr/>
          <a:lstStyle/>
          <a:p>
            <a:r>
              <a:rPr lang="en-US" dirty="0"/>
              <a:t>Evangelism-Preparation</a:t>
            </a:r>
          </a:p>
        </p:txBody>
      </p:sp>
      <p:sp>
        <p:nvSpPr>
          <p:cNvPr id="3" name="Content Placeholder 2">
            <a:extLst>
              <a:ext uri="{FF2B5EF4-FFF2-40B4-BE49-F238E27FC236}">
                <a16:creationId xmlns:a16="http://schemas.microsoft.com/office/drawing/2014/main" id="{2F1DDCBE-515D-CBCF-72FD-6EDC87558617}"/>
              </a:ext>
            </a:extLst>
          </p:cNvPr>
          <p:cNvSpPr>
            <a:spLocks noGrp="1"/>
          </p:cNvSpPr>
          <p:nvPr>
            <p:ph idx="1"/>
          </p:nvPr>
        </p:nvSpPr>
        <p:spPr/>
        <p:txBody>
          <a:bodyPr/>
          <a:lstStyle/>
          <a:p>
            <a:r>
              <a:rPr lang="en-US" dirty="0"/>
              <a:t>We need a love for lost souls</a:t>
            </a:r>
          </a:p>
          <a:p>
            <a:pPr lvl="1"/>
            <a:r>
              <a:rPr lang="en-US" dirty="0"/>
              <a:t>Do you cringe at commercials for the SPCA? Those dogs are pitiful and tug at our heart-strings, because we have compassion for them. </a:t>
            </a:r>
          </a:p>
        </p:txBody>
      </p:sp>
    </p:spTree>
    <p:extLst>
      <p:ext uri="{BB962C8B-B14F-4D97-AF65-F5344CB8AC3E}">
        <p14:creationId xmlns:p14="http://schemas.microsoft.com/office/powerpoint/2010/main" val="1768529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3E113-0F53-A2D3-EEF9-51B5E0AA4CC5}"/>
              </a:ext>
            </a:extLst>
          </p:cNvPr>
          <p:cNvSpPr>
            <a:spLocks noGrp="1"/>
          </p:cNvSpPr>
          <p:nvPr>
            <p:ph type="title"/>
          </p:nvPr>
        </p:nvSpPr>
        <p:spPr/>
        <p:txBody>
          <a:bodyPr/>
          <a:lstStyle/>
          <a:p>
            <a:r>
              <a:rPr lang="en-US" dirty="0"/>
              <a:t>Evangelism-Preparation</a:t>
            </a:r>
          </a:p>
        </p:txBody>
      </p:sp>
      <p:sp>
        <p:nvSpPr>
          <p:cNvPr id="3" name="Content Placeholder 2">
            <a:extLst>
              <a:ext uri="{FF2B5EF4-FFF2-40B4-BE49-F238E27FC236}">
                <a16:creationId xmlns:a16="http://schemas.microsoft.com/office/drawing/2014/main" id="{2F1DDCBE-515D-CBCF-72FD-6EDC87558617}"/>
              </a:ext>
            </a:extLst>
          </p:cNvPr>
          <p:cNvSpPr>
            <a:spLocks noGrp="1"/>
          </p:cNvSpPr>
          <p:nvPr>
            <p:ph idx="1"/>
          </p:nvPr>
        </p:nvSpPr>
        <p:spPr/>
        <p:txBody>
          <a:bodyPr/>
          <a:lstStyle/>
          <a:p>
            <a:r>
              <a:rPr lang="en-US" dirty="0"/>
              <a:t>We need a love for lost souls</a:t>
            </a:r>
          </a:p>
          <a:p>
            <a:pPr lvl="1"/>
            <a:r>
              <a:rPr lang="en-US" dirty="0"/>
              <a:t>Do you cringe at commercials for the SPCA? Those dogs are pitiful and tug at our heart-strings, because we have compassion for them. </a:t>
            </a:r>
          </a:p>
          <a:p>
            <a:pPr lvl="1"/>
            <a:r>
              <a:rPr lang="en-US" dirty="0"/>
              <a:t>How about the commercials for St. Jude Children’s Hospital? The little cancer patients can make us feel compassion, which is good and right. </a:t>
            </a:r>
          </a:p>
        </p:txBody>
      </p:sp>
    </p:spTree>
    <p:extLst>
      <p:ext uri="{BB962C8B-B14F-4D97-AF65-F5344CB8AC3E}">
        <p14:creationId xmlns:p14="http://schemas.microsoft.com/office/powerpoint/2010/main" val="2113060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80D50-4244-74A7-561E-120038077C85}"/>
              </a:ext>
            </a:extLst>
          </p:cNvPr>
          <p:cNvSpPr>
            <a:spLocks noGrp="1"/>
          </p:cNvSpPr>
          <p:nvPr>
            <p:ph type="title"/>
          </p:nvPr>
        </p:nvSpPr>
        <p:spPr/>
        <p:txBody>
          <a:bodyPr/>
          <a:lstStyle/>
          <a:p>
            <a:r>
              <a:rPr lang="en-US" dirty="0"/>
              <a:t>Evangelism-Preparation</a:t>
            </a:r>
          </a:p>
        </p:txBody>
      </p:sp>
      <p:sp>
        <p:nvSpPr>
          <p:cNvPr id="3" name="Content Placeholder 2">
            <a:extLst>
              <a:ext uri="{FF2B5EF4-FFF2-40B4-BE49-F238E27FC236}">
                <a16:creationId xmlns:a16="http://schemas.microsoft.com/office/drawing/2014/main" id="{4C899E3C-D656-9326-46BF-5374406FE120}"/>
              </a:ext>
            </a:extLst>
          </p:cNvPr>
          <p:cNvSpPr>
            <a:spLocks noGrp="1"/>
          </p:cNvSpPr>
          <p:nvPr>
            <p:ph idx="1"/>
          </p:nvPr>
        </p:nvSpPr>
        <p:spPr/>
        <p:txBody>
          <a:bodyPr/>
          <a:lstStyle/>
          <a:p>
            <a:r>
              <a:rPr lang="en-US" dirty="0"/>
              <a:t>Do we feel the same way about lost souls? We cannot see the condition of people’s souls, but most are lost, as they are not following God’s commands. Do we have the same feelings of compassion for lost souls as for lost dogs? If not, we need to develop that love for lost souls. </a:t>
            </a:r>
          </a:p>
          <a:p>
            <a:endParaRPr lang="en-US" dirty="0"/>
          </a:p>
        </p:txBody>
      </p:sp>
    </p:spTree>
    <p:extLst>
      <p:ext uri="{BB962C8B-B14F-4D97-AF65-F5344CB8AC3E}">
        <p14:creationId xmlns:p14="http://schemas.microsoft.com/office/powerpoint/2010/main" val="2015873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80D50-4244-74A7-561E-120038077C85}"/>
              </a:ext>
            </a:extLst>
          </p:cNvPr>
          <p:cNvSpPr>
            <a:spLocks noGrp="1"/>
          </p:cNvSpPr>
          <p:nvPr>
            <p:ph type="title"/>
          </p:nvPr>
        </p:nvSpPr>
        <p:spPr/>
        <p:txBody>
          <a:bodyPr/>
          <a:lstStyle/>
          <a:p>
            <a:r>
              <a:rPr lang="en-US" dirty="0"/>
              <a:t>Evangelism-Preparation</a:t>
            </a:r>
          </a:p>
        </p:txBody>
      </p:sp>
      <p:sp>
        <p:nvSpPr>
          <p:cNvPr id="3" name="Content Placeholder 2">
            <a:extLst>
              <a:ext uri="{FF2B5EF4-FFF2-40B4-BE49-F238E27FC236}">
                <a16:creationId xmlns:a16="http://schemas.microsoft.com/office/drawing/2014/main" id="{4C899E3C-D656-9326-46BF-5374406FE120}"/>
              </a:ext>
            </a:extLst>
          </p:cNvPr>
          <p:cNvSpPr>
            <a:spLocks noGrp="1"/>
          </p:cNvSpPr>
          <p:nvPr>
            <p:ph idx="1"/>
          </p:nvPr>
        </p:nvSpPr>
        <p:spPr/>
        <p:txBody>
          <a:bodyPr/>
          <a:lstStyle/>
          <a:p>
            <a:r>
              <a:rPr lang="en-US" dirty="0"/>
              <a:t>Jesus felt compassion for lost souls: Mark 6:34. Just as those commercials are designed to move us to compassion to give our money, we need to be moved with compassion to spur us to action- teaching others</a:t>
            </a:r>
          </a:p>
          <a:p>
            <a:endParaRPr lang="en-US" dirty="0"/>
          </a:p>
        </p:txBody>
      </p:sp>
    </p:spTree>
    <p:extLst>
      <p:ext uri="{BB962C8B-B14F-4D97-AF65-F5344CB8AC3E}">
        <p14:creationId xmlns:p14="http://schemas.microsoft.com/office/powerpoint/2010/main" val="5945547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8739</TotalTime>
  <Words>1934</Words>
  <Application>Microsoft Office PowerPoint</Application>
  <PresentationFormat>Widescreen</PresentationFormat>
  <Paragraphs>226</Paragraphs>
  <Slides>45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Century Gothic</vt:lpstr>
      <vt:lpstr>Wingdings 3</vt:lpstr>
      <vt:lpstr>Ion</vt:lpstr>
      <vt:lpstr>Evangelism</vt:lpstr>
      <vt:lpstr>Our Responsibility</vt:lpstr>
      <vt:lpstr>Our Responsibility</vt:lpstr>
      <vt:lpstr>Our Responsibility</vt:lpstr>
      <vt:lpstr>Evangelism-Preparation</vt:lpstr>
      <vt:lpstr>Evangelism-Preparation</vt:lpstr>
      <vt:lpstr>Evangelism-Preparation</vt:lpstr>
      <vt:lpstr>Evangelism-Preparation</vt:lpstr>
      <vt:lpstr>Evangelism-Preparation</vt:lpstr>
      <vt:lpstr>Evangelism-Preparation</vt:lpstr>
      <vt:lpstr>Evangelism-Preparation</vt:lpstr>
      <vt:lpstr>Evangelism-Preparation</vt:lpstr>
      <vt:lpstr>Evangelism-Preparation</vt:lpstr>
      <vt:lpstr>Evangelism-Preparation</vt:lpstr>
      <vt:lpstr>Evangelism-Preparation</vt:lpstr>
      <vt:lpstr>Evangelism-Preparation</vt:lpstr>
      <vt:lpstr>Evangelism-Preparation</vt:lpstr>
      <vt:lpstr>Evangelism-Preparation</vt:lpstr>
      <vt:lpstr>Evangelism-Preparation</vt:lpstr>
      <vt:lpstr>Evangelism-Preparation</vt:lpstr>
      <vt:lpstr>Evangelism-Planning and Effort</vt:lpstr>
      <vt:lpstr>Evangelism-Planning and Effort</vt:lpstr>
      <vt:lpstr>Evangelism-Preparation</vt:lpstr>
      <vt:lpstr>Evangelism-Preparation</vt:lpstr>
      <vt:lpstr>Evangelism-Preparation</vt:lpstr>
      <vt:lpstr>Evangelism-Preparation</vt:lpstr>
      <vt:lpstr>Evangelism-Planning and Effort</vt:lpstr>
      <vt:lpstr>Evangelism-Planning and Effort</vt:lpstr>
      <vt:lpstr>Evangelism-Planning and Effort</vt:lpstr>
      <vt:lpstr>Evangelism-Planning and Effort</vt:lpstr>
      <vt:lpstr>Evangelism-Planning and Effort</vt:lpstr>
      <vt:lpstr>Evangelism-Planning and Effort</vt:lpstr>
      <vt:lpstr>Evangelism-Planning and Effort</vt:lpstr>
      <vt:lpstr>Evangelism-Planning and Effort</vt:lpstr>
      <vt:lpstr>Evangelism-Planning and Effort</vt:lpstr>
      <vt:lpstr>Evangelism-Planning and Effort</vt:lpstr>
      <vt:lpstr>Evangelism-Planning and Effort</vt:lpstr>
      <vt:lpstr>Evangelism-Planning and Effort</vt:lpstr>
      <vt:lpstr>Evangelism-Planning and Effort</vt:lpstr>
      <vt:lpstr>Evangelism-Planning and Effort</vt:lpstr>
      <vt:lpstr>Evangelism-Planning and Effort</vt:lpstr>
      <vt:lpstr>Evangelism-Planning and Effort</vt:lpstr>
      <vt:lpstr>Evangelism-Planning and Effort</vt:lpstr>
      <vt:lpstr>Evangelism-Planning and Effort</vt:lpstr>
      <vt:lpstr>Evangelism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Evangalism</dc:title>
  <dc:creator>Franks This is a personal laptop</dc:creator>
  <cp:lastModifiedBy>Franks This is a personal laptop</cp:lastModifiedBy>
  <cp:revision>16</cp:revision>
  <cp:lastPrinted>2023-10-24T18:11:07Z</cp:lastPrinted>
  <dcterms:created xsi:type="dcterms:W3CDTF">2023-10-19T21:40:29Z</dcterms:created>
  <dcterms:modified xsi:type="dcterms:W3CDTF">2023-10-26T22:11:08Z</dcterms:modified>
</cp:coreProperties>
</file>