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6" r:id="rId8"/>
    <p:sldId id="267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B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66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464A0-D47B-49FF-A21D-313BCF6F2E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F15BB-4534-4581-A505-840657F218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B3B3B-B9F2-4A54-9595-5D6EB4F1EE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F5F0B-7DE9-48AB-80BC-E9012FC4EC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8536C-1530-41F0-A820-EAC0863C35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B5C3B-70C3-401A-A79B-D08CAE8682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AD7A5-BC08-484C-8C6B-2D8C5817CE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7C5EC-18E8-44BD-BD1D-6D8951B1C9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B2A61-8193-47C9-B915-D15FCE2F0C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249B0-46F7-414B-8DF5-4EB873BFAB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646CB-4119-4F56-9557-2159871C89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46CC61-FAB6-4C59-8C30-89F293D036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52400" y="1752600"/>
            <a:ext cx="8991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Matthew 11:29</a:t>
            </a:r>
          </a:p>
          <a:p>
            <a:pPr algn="ctr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Romans 6:20-23</a:t>
            </a:r>
          </a:p>
          <a:p>
            <a:pPr algn="ctr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Eternal rest is in the salvation Jesus offers!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F8CD2F-1184-D8C6-2AA4-6D48E1514324}"/>
              </a:ext>
            </a:extLst>
          </p:cNvPr>
          <p:cNvSpPr txBox="1"/>
          <p:nvPr/>
        </p:nvSpPr>
        <p:spPr>
          <a:xfrm>
            <a:off x="0" y="5334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44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latin typeface="Adobe Garamond Pro Bold" panose="02020702060506020403" pitchFamily="18" charset="0"/>
                <a:cs typeface="Calibri" pitchFamily="34" charset="0"/>
              </a:rPr>
              <a:t>We “shall find rest” for our souls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28600" y="1676400"/>
            <a:ext cx="8686800" cy="2138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Are you seeking the way of righteousness?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Have you been obedient?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Have you strayed?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762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latin typeface="Adobe Garamond Pro Bold" panose="02020702060506020403" pitchFamily="18" charset="0"/>
                <a:cs typeface="Calibri" pitchFamily="34" charset="0"/>
              </a:rPr>
              <a:t>Are You Seeking The Old Paths?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876800"/>
            <a:ext cx="9144000" cy="1981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4876800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35814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dobe Garamond Pro Bold" panose="02020702060506020403" pitchFamily="18" charset="0"/>
                <a:cs typeface="Calibri" pitchFamily="34" charset="0"/>
              </a:rPr>
              <a:t>Jesus Is The Only Way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888705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dobe Garamond Pro Bold" panose="02020702060506020403" pitchFamily="18" charset="0"/>
                <a:cs typeface="Calibri" pitchFamily="34" charset="0"/>
              </a:rPr>
              <a:t>The Old Paths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724400" y="1219200"/>
            <a:ext cx="4267200" cy="762000"/>
          </a:xfrm>
        </p:spPr>
        <p:txBody>
          <a:bodyPr/>
          <a:lstStyle/>
          <a:p>
            <a:pPr algn="r"/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latin typeface="Adobe Garamond Pro Bold" panose="02020702060506020403" pitchFamily="18" charset="0"/>
                <a:cs typeface="Calibri" pitchFamily="34" charset="0"/>
              </a:rPr>
              <a:t>Jeremiah 6:16-19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3657600"/>
            <a:ext cx="9144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latin typeface="Adobe Garamond Pro Bold" panose="02020702060506020403" pitchFamily="18" charset="0"/>
                <a:cs typeface="Calibri" pitchFamily="34" charset="0"/>
              </a:rPr>
              <a:t>“Stand by the ways” (v.16)</a:t>
            </a: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0FF9EE68-B37A-256C-19E3-D716EBAA6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76400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Pause a while. Look down the path.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Investigate – “see and ask.”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Spiritual decisions take thought.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0" y="1524000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There are NO New Ways!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These are departures from God’s “Old Ways”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Religion has boundaries.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Jeremiah 5:30-31; 18:12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The “New Ways” are not better!                                 (Jer. 18:15; 6:10, 17)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3D16F9-614F-CFB2-D890-4E850F3FAD4E}"/>
              </a:ext>
            </a:extLst>
          </p:cNvPr>
          <p:cNvSpPr txBox="1"/>
          <p:nvPr/>
        </p:nvSpPr>
        <p:spPr>
          <a:xfrm>
            <a:off x="0" y="3048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44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latin typeface="Adobe Garamond Pro Bold" panose="02020702060506020403" pitchFamily="18" charset="0"/>
                <a:cs typeface="Calibri" pitchFamily="34" charset="0"/>
              </a:rPr>
              <a:t>Men Continue To Accept “New Ways”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1905000"/>
            <a:ext cx="9144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Not all ancient paths are good </a:t>
            </a:r>
            <a:r>
              <a:rPr lang="en-US" sz="28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(Jer. 22:21; Matt. 23:37)</a:t>
            </a:r>
          </a:p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Ask for the GOOD way (Ps. 25:4-5, 8-10; 23:3; Matt. 6:33; Acts 10:35; John 14:6)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6319" y="36576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  <a:cs typeface="Calibri" pitchFamily="34" charset="0"/>
              </a:rPr>
              <a:t>We must follow the ancient path of righteousness!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40F21D-85FA-CDDF-B781-F829F01F280F}"/>
              </a:ext>
            </a:extLst>
          </p:cNvPr>
          <p:cNvSpPr txBox="1"/>
          <p:nvPr/>
        </p:nvSpPr>
        <p:spPr>
          <a:xfrm>
            <a:off x="0" y="2286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latin typeface="Adobe Garamond Pro Bold" panose="02020702060506020403" pitchFamily="18" charset="0"/>
                <a:cs typeface="Calibri" pitchFamily="34" charset="0"/>
              </a:rPr>
              <a:t>Ask for the </a:t>
            </a:r>
            <a:r>
              <a:rPr lang="en-US" sz="4000" b="1" i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latin typeface="Adobe Garamond Pro Bold" panose="02020702060506020403" pitchFamily="18" charset="0"/>
                <a:cs typeface="Calibri" pitchFamily="34" charset="0"/>
              </a:rPr>
              <a:t>“ancient path, where the good way is, and walk in it”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0" y="304800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Adobe Garamond Pro Bold" panose="02020702060506020403" pitchFamily="18" charset="0"/>
                <a:cs typeface="Calibri" pitchFamily="34" charset="0"/>
              </a:rPr>
              <a:t>Worship</a:t>
            </a:r>
          </a:p>
          <a:p>
            <a:pPr algn="ctr">
              <a:spcBef>
                <a:spcPts val="0"/>
              </a:spcBef>
            </a:pPr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Meeting Every Lord’s Day </a:t>
            </a:r>
          </a:p>
          <a:p>
            <a:pPr algn="ctr">
              <a:spcBef>
                <a:spcPts val="0"/>
              </a:spcBef>
            </a:pPr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(Acts 20:7; Heb. 10:25)</a:t>
            </a:r>
          </a:p>
          <a:p>
            <a:pPr algn="ctr">
              <a:spcBef>
                <a:spcPts val="1200"/>
              </a:spcBef>
            </a:pPr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Lord’s Supper Every Lord’s Day </a:t>
            </a:r>
          </a:p>
          <a:p>
            <a:pPr algn="ctr">
              <a:spcBef>
                <a:spcPts val="0"/>
              </a:spcBef>
            </a:pPr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(Acts 20:7; 1 Cor. 11:23-26)</a:t>
            </a:r>
          </a:p>
          <a:p>
            <a:pPr algn="ctr">
              <a:spcBef>
                <a:spcPts val="1200"/>
              </a:spcBef>
            </a:pPr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Praying Together </a:t>
            </a:r>
          </a:p>
          <a:p>
            <a:pPr algn="ctr">
              <a:spcBef>
                <a:spcPts val="0"/>
              </a:spcBef>
            </a:pPr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(1 Thessalonians 5:17)</a:t>
            </a:r>
            <a:endParaRPr lang="en-US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Adobe Garamond Pro" panose="02020502060506020403" pitchFamily="18" charset="0"/>
              <a:cs typeface="Calibri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Singing Without Instruments </a:t>
            </a:r>
          </a:p>
          <a:p>
            <a:pPr algn="ctr">
              <a:spcBef>
                <a:spcPts val="0"/>
              </a:spcBef>
            </a:pPr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(Col. 3:16; Eph. 5:19)</a:t>
            </a:r>
          </a:p>
          <a:p>
            <a:pPr algn="ctr">
              <a:spcBef>
                <a:spcPts val="1200"/>
              </a:spcBef>
            </a:pPr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Giving Of Means On Lord’s Day </a:t>
            </a:r>
          </a:p>
          <a:p>
            <a:pPr algn="ctr">
              <a:spcBef>
                <a:spcPts val="0"/>
              </a:spcBef>
            </a:pPr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(1 Cor. 16:1-2; 2 Cor. 9:6-8)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0" y="304800"/>
            <a:ext cx="9144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Adobe Garamond Pro Bold" panose="02020702060506020403" pitchFamily="18" charset="0"/>
                <a:cs typeface="Calibri" pitchFamily="34" charset="0"/>
              </a:rPr>
              <a:t>Church Organization</a:t>
            </a:r>
          </a:p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Elders &amp; Deacons Meeting Qualifications</a:t>
            </a:r>
          </a:p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(1 Timothy 3; Titus 1)</a:t>
            </a:r>
          </a:p>
          <a:p>
            <a:pPr algn="ctr">
              <a:spcBef>
                <a:spcPts val="1200"/>
              </a:spcBef>
            </a:pPr>
            <a:r>
              <a:rPr lang="en-US" sz="3200" b="1" dirty="0"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Nothing Beyond Local Congregation</a:t>
            </a:r>
          </a:p>
          <a:p>
            <a:pPr algn="ctr">
              <a:spcBef>
                <a:spcPts val="1200"/>
              </a:spcBef>
            </a:pPr>
            <a:r>
              <a:rPr lang="en-US" sz="3200" b="1" dirty="0"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Jesus Is The Head</a:t>
            </a:r>
          </a:p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(Ephesians 1:22)</a:t>
            </a:r>
            <a:endParaRPr lang="en-US" sz="2800" b="1" dirty="0">
              <a:solidFill>
                <a:schemeClr val="bg1"/>
              </a:solidFill>
              <a:effectLst/>
              <a:latin typeface="Adobe Garamond Pro" panose="02020502060506020403" pitchFamily="18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0" y="304800"/>
            <a:ext cx="91440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Adobe Garamond Pro Bold" panose="02020702060506020403" pitchFamily="18" charset="0"/>
                <a:cs typeface="Calibri" pitchFamily="34" charset="0"/>
              </a:rPr>
              <a:t>The Way Of Salvation</a:t>
            </a:r>
          </a:p>
          <a:p>
            <a:pPr algn="ctr">
              <a:spcBef>
                <a:spcPts val="0"/>
              </a:spcBef>
            </a:pPr>
            <a:r>
              <a:rPr lang="en-US" sz="3200" b="1" dirty="0"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Believe (John 8:24)</a:t>
            </a:r>
          </a:p>
          <a:p>
            <a:pPr algn="ctr">
              <a:spcBef>
                <a:spcPts val="1200"/>
              </a:spcBef>
            </a:pPr>
            <a:r>
              <a:rPr lang="en-US" sz="3200" b="1" dirty="0"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Repent (Acts 17:30)</a:t>
            </a:r>
          </a:p>
          <a:p>
            <a:pPr algn="ctr">
              <a:spcBef>
                <a:spcPts val="1200"/>
              </a:spcBef>
            </a:pPr>
            <a:r>
              <a:rPr lang="en-US" sz="3200" b="1" dirty="0"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Confess (Matthew 10:32)</a:t>
            </a:r>
            <a:endParaRPr lang="en-US" sz="2800" b="1" dirty="0">
              <a:solidFill>
                <a:schemeClr val="bg1"/>
              </a:solidFill>
              <a:effectLst/>
              <a:latin typeface="Adobe Garamond Pro" panose="02020502060506020403" pitchFamily="18" charset="0"/>
              <a:cs typeface="Calibri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en-US" sz="3200" b="1" dirty="0"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Baptism (Acts 2:38)</a:t>
            </a:r>
          </a:p>
          <a:p>
            <a:pPr algn="ctr">
              <a:spcBef>
                <a:spcPts val="1200"/>
              </a:spcBef>
            </a:pPr>
            <a:r>
              <a:rPr lang="en-US" sz="3200" b="1" dirty="0">
                <a:solidFill>
                  <a:schemeClr val="bg1"/>
                </a:solidFill>
                <a:effectLst/>
                <a:latin typeface="Adobe Garamond Pro" panose="02020502060506020403" pitchFamily="18" charset="0"/>
                <a:cs typeface="Calibri" pitchFamily="34" charset="0"/>
              </a:rPr>
              <a:t>Live Faithful (Revelation 2:10)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0" y="1905000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God demands we walk in His way!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Jeremiah 7:23-24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Col. 2:6; Eph. 5:8; 1 John 1:7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We need to return to the ancient paths!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6E878A-56AC-EA60-9A46-AF65F6CA1251}"/>
              </a:ext>
            </a:extLst>
          </p:cNvPr>
          <p:cNvSpPr txBox="1"/>
          <p:nvPr/>
        </p:nvSpPr>
        <p:spPr>
          <a:xfrm>
            <a:off x="0" y="3048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latin typeface="Adobe Garamond Pro Bold" panose="02020702060506020403" pitchFamily="18" charset="0"/>
                <a:cs typeface="Calibri" pitchFamily="34" charset="0"/>
              </a:rPr>
              <a:t>Ask for the </a:t>
            </a:r>
            <a:r>
              <a:rPr lang="en-US" sz="4000" b="1" i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latin typeface="Adobe Garamond Pro Bold" panose="02020702060506020403" pitchFamily="18" charset="0"/>
                <a:cs typeface="Calibri" pitchFamily="34" charset="0"/>
              </a:rPr>
              <a:t>“ancient path, where the good way is, and </a:t>
            </a:r>
            <a:r>
              <a:rPr lang="en-US" sz="4000" b="1" i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latin typeface="Adobe Garamond Pro Bold" panose="02020702060506020403" pitchFamily="18" charset="0"/>
                <a:cs typeface="Calibri" pitchFamily="34" charset="0"/>
              </a:rPr>
              <a:t>walk in it</a:t>
            </a:r>
            <a:r>
              <a:rPr lang="en-US" sz="4000" b="1" i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/>
                <a:latin typeface="Adobe Garamond Pro Bold" panose="02020702060506020403" pitchFamily="18" charset="0"/>
                <a:cs typeface="Calibri" pitchFamily="34" charset="0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371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Adobe Garamond Pro</vt:lpstr>
      <vt:lpstr>Adobe Garamond Pro Bold</vt:lpstr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</dc:creator>
  <cp:lastModifiedBy>Charles Willis</cp:lastModifiedBy>
  <cp:revision>17</cp:revision>
  <dcterms:created xsi:type="dcterms:W3CDTF">2008-02-25T19:45:13Z</dcterms:created>
  <dcterms:modified xsi:type="dcterms:W3CDTF">2023-10-21T15:53:46Z</dcterms:modified>
</cp:coreProperties>
</file>