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embeddedFontLst>
    <p:embeddedFont>
      <p:font typeface="Baskerville Old Face" panose="02020602080505020303" pitchFamily="18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D7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921" y="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524C8-63DB-505F-5822-48ADC2120C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393FFA-7188-C4B8-A50C-69AAB46409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7E4E5-ACEF-C156-4337-D8A9FAEDD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2B211-6640-4F0F-8CC6-F34FA1BF613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B6812-23CF-86C6-E407-DF3F5B2BB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5309D-FED1-2256-DABE-C3E441BA9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30BA9-792C-4133-AFB2-3324C4ECF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06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45887-479C-670D-A797-9B9B334C1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64C0E3-DBD8-4229-2867-44D79A7CD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C7044-DAA7-E98F-A8CE-CCE56BC88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2B211-6640-4F0F-8CC6-F34FA1BF613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7C2DE-516D-BCC3-022B-9996F8B46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511A4-6AA8-0CA5-965B-67304F390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30BA9-792C-4133-AFB2-3324C4ECF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05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9A64C3-EE35-E864-6BAA-0DF7C4A226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AA1480-0279-85B4-705F-BAFF594FDE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718A1-0599-4312-1C51-A4241DD58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2B211-6640-4F0F-8CC6-F34FA1BF613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22643C-3795-A77B-C5AA-189F56E5E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6FFF8-3566-2EB9-7CC6-38D58F769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30BA9-792C-4133-AFB2-3324C4ECF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98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6288C-32E8-1108-F2D2-A748B59C2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4A8E4-DA94-0DB7-1164-D3AC8FB4B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FB93FA-5662-A5DD-DBC1-EE90FBCA9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2B211-6640-4F0F-8CC6-F34FA1BF613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6718D-DEB0-115C-82CC-7AE68FFFD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2503E-93F8-D609-430D-D266BD534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30BA9-792C-4133-AFB2-3324C4ECF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96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FFB2B-F48E-733B-145A-E89EA2DFC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2B23ED-398B-2B1B-6DBF-A86386F446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412305-B0AE-9952-8EED-869CB6E05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2B211-6640-4F0F-8CC6-F34FA1BF613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DD3E68-B372-396D-8DFD-FD64E0962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4EA88-7631-3BC2-6CF7-360C9368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30BA9-792C-4133-AFB2-3324C4ECF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58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AE3F9-293D-A4CD-4B04-46E0224C5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39D04-5E52-8531-3AB8-838ED0827F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2613B8-52B4-9FBE-8A77-EE0C18D94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8DB9F0-EC9C-7E1C-6717-8E07B7656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2B211-6640-4F0F-8CC6-F34FA1BF613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408A1E-B715-65D9-992D-809789DB9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B70FD4-64D0-61DD-FA3C-B9CABBCA7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30BA9-792C-4133-AFB2-3324C4ECF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061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8FDD7-E31C-A718-9AC0-F914A39FA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F64909-ADFE-803F-DA9A-65B2F1B98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72CEBB-CAC8-778F-44D9-8126A6132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223389-97CD-7272-64DC-16A3BFCE0F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0291B5-F218-13CC-5132-E6BC74B5BE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996F0E-0B88-4432-06F7-8AD714027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2B211-6640-4F0F-8CC6-F34FA1BF613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8A8CB0-94C8-266C-89A9-AB98300D0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4F2C7D-DFD7-4C8B-942B-2141A936A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30BA9-792C-4133-AFB2-3324C4ECF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804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F6944-AADB-EC46-3C24-61859807F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F19495-6AEE-A8B2-45BF-64CE9E96E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2B211-6640-4F0F-8CC6-F34FA1BF613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D144F6-1B79-CA66-972E-A9672A9FD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41E24C-EFCB-E976-D6BC-0423C0008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30BA9-792C-4133-AFB2-3324C4ECF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32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65002C-1F7C-242D-C036-D599491D1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2B211-6640-4F0F-8CC6-F34FA1BF613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552680-79B2-9F8F-6219-E08DD9600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1766B5-ED4B-4E16-7A20-97F34A7AC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30BA9-792C-4133-AFB2-3324C4ECF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552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EEC7B-1762-CAEB-EC8E-3B662A3B2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48D3A-216C-9F97-C926-384D25C8F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25E6B7-F33E-E009-5B2E-1CE195644D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BF5CC8-AB54-25C9-1EA3-3B0EE574D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2B211-6640-4F0F-8CC6-F34FA1BF613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EC194E-39C7-418B-ED7A-EA6E7C67F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DF375B-E215-4E95-BE93-75449A666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30BA9-792C-4133-AFB2-3324C4ECF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06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FE7A4-4FBA-5DF5-535F-2819C0D6A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EEC7E6-7015-E64E-E6F6-F4583D72D7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C59CFB-A263-3EE0-D242-5AD277E64C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387447-1A6F-D012-97CF-77F01FB9C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2B211-6640-4F0F-8CC6-F34FA1BF613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90B08E-005A-892C-187D-3234BF5F0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35C08C-9E7A-8E51-3421-F4449C165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30BA9-792C-4133-AFB2-3324C4ECF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2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777DF0-9DC8-6781-A210-2CC0DBA6B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F38088-A891-AC32-3F3D-B924079DA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24626-2123-8762-90E8-66118EEE49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2B211-6640-4F0F-8CC6-F34FA1BF613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99F980-903F-F316-F74E-ACC4CA210E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A439E-913D-1419-D1F1-4BA08B471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30BA9-792C-4133-AFB2-3324C4ECF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62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747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0AD87C-8918-0F83-47A7-6F0CA2993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719"/>
            <a:ext cx="9144000" cy="304609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5200E6-613D-2E43-61D5-8FA7292BBEAE}"/>
              </a:ext>
            </a:extLst>
          </p:cNvPr>
          <p:cNvSpPr txBox="1"/>
          <p:nvPr/>
        </p:nvSpPr>
        <p:spPr>
          <a:xfrm>
            <a:off x="2764367" y="910167"/>
            <a:ext cx="6278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effectLst>
                  <a:glow rad="50800">
                    <a:schemeClr val="bg1">
                      <a:lumMod val="65000"/>
                      <a:alpha val="60000"/>
                    </a:schemeClr>
                  </a:glow>
                </a:effectLst>
                <a:latin typeface="Baskerville Old Face" panose="02020602080505020303" pitchFamily="18" charset="0"/>
              </a:rPr>
              <a:t>A Heart To Believe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0E9F38-E493-8DFB-152F-A663245B3F25}"/>
              </a:ext>
            </a:extLst>
          </p:cNvPr>
          <p:cNvSpPr txBox="1"/>
          <p:nvPr/>
        </p:nvSpPr>
        <p:spPr>
          <a:xfrm>
            <a:off x="76200" y="3251200"/>
            <a:ext cx="90381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D0D7E4"/>
                </a:solidFill>
                <a:latin typeface="Baskerville Old Face" panose="02020602080505020303" pitchFamily="18" charset="0"/>
              </a:rPr>
              <a:t>John 1:12</a:t>
            </a:r>
          </a:p>
          <a:p>
            <a:r>
              <a:rPr lang="en-US" sz="3200" dirty="0">
                <a:solidFill>
                  <a:srgbClr val="D0D7E4"/>
                </a:solidFill>
                <a:latin typeface="Baskerville Old Face" panose="02020602080505020303" pitchFamily="18" charset="0"/>
              </a:rPr>
              <a:t>John 3:15-16, 36</a:t>
            </a:r>
          </a:p>
          <a:p>
            <a:r>
              <a:rPr lang="en-US" sz="3200" dirty="0">
                <a:solidFill>
                  <a:srgbClr val="D0D7E4"/>
                </a:solidFill>
                <a:latin typeface="Baskerville Old Face" panose="02020602080505020303" pitchFamily="18" charset="0"/>
              </a:rPr>
              <a:t>John 6:47</a:t>
            </a:r>
          </a:p>
          <a:p>
            <a:r>
              <a:rPr lang="en-US" sz="3200" dirty="0">
                <a:solidFill>
                  <a:srgbClr val="D0D7E4"/>
                </a:solidFill>
                <a:latin typeface="Baskerville Old Face" panose="02020602080505020303" pitchFamily="18" charset="0"/>
              </a:rPr>
              <a:t>Acts 10:43</a:t>
            </a:r>
          </a:p>
          <a:p>
            <a:r>
              <a:rPr lang="en-US" sz="3200" dirty="0">
                <a:solidFill>
                  <a:srgbClr val="D0D7E4"/>
                </a:solidFill>
                <a:latin typeface="Baskerville Old Face" panose="02020602080505020303" pitchFamily="18" charset="0"/>
              </a:rPr>
              <a:t>Romans 1:16</a:t>
            </a:r>
          </a:p>
          <a:p>
            <a:r>
              <a:rPr lang="en-US" sz="3200" dirty="0">
                <a:solidFill>
                  <a:srgbClr val="D0D7E4"/>
                </a:solidFill>
                <a:latin typeface="Baskerville Old Face" panose="02020602080505020303" pitchFamily="18" charset="0"/>
              </a:rPr>
              <a:t>Hebrews 11:6</a:t>
            </a:r>
          </a:p>
        </p:txBody>
      </p:sp>
    </p:spTree>
    <p:extLst>
      <p:ext uri="{BB962C8B-B14F-4D97-AF65-F5344CB8AC3E}">
        <p14:creationId xmlns:p14="http://schemas.microsoft.com/office/powerpoint/2010/main" val="4141218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E295D2-4942-CF5C-DD7C-839160D2A9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044"/>
          <a:stretch/>
        </p:blipFill>
        <p:spPr>
          <a:xfrm>
            <a:off x="0" y="4961467"/>
            <a:ext cx="9144000" cy="19177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34C0F2-C07F-F201-5160-72BBFFADD09F}"/>
              </a:ext>
            </a:extLst>
          </p:cNvPr>
          <p:cNvSpPr txBox="1"/>
          <p:nvPr/>
        </p:nvSpPr>
        <p:spPr>
          <a:xfrm>
            <a:off x="4487333" y="5239088"/>
            <a:ext cx="4584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glow rad="50800">
                    <a:schemeClr val="bg1">
                      <a:lumMod val="65000"/>
                      <a:alpha val="60000"/>
                    </a:schemeClr>
                  </a:glow>
                </a:effectLst>
                <a:latin typeface="Baskerville Old Face" panose="02020602080505020303" pitchFamily="18" charset="0"/>
              </a:rPr>
              <a:t>A Heart To Believe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EAF48F-20E7-B40A-5CD3-497C09CF913B}"/>
              </a:ext>
            </a:extLst>
          </p:cNvPr>
          <p:cNvSpPr txBox="1"/>
          <p:nvPr/>
        </p:nvSpPr>
        <p:spPr>
          <a:xfrm>
            <a:off x="110067" y="0"/>
            <a:ext cx="8826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D0D7E4"/>
                </a:solidFill>
                <a:latin typeface="Baskerville Old Face" panose="02020602080505020303" pitchFamily="18" charset="0"/>
              </a:rPr>
              <a:t>Romans 10:9-10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5A856C-BDE4-04F6-6C12-49B91FDC2302}"/>
              </a:ext>
            </a:extLst>
          </p:cNvPr>
          <p:cNvSpPr txBox="1"/>
          <p:nvPr/>
        </p:nvSpPr>
        <p:spPr>
          <a:xfrm>
            <a:off x="110067" y="571500"/>
            <a:ext cx="58631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D0D7E4"/>
                </a:solidFill>
                <a:latin typeface="Baskerville Old Face" panose="02020602080505020303" pitchFamily="18" charset="0"/>
              </a:rPr>
              <a:t>Verse 9                                      God raised Him from the dead</a:t>
            </a:r>
          </a:p>
          <a:p>
            <a:r>
              <a:rPr lang="en-US" sz="3200" b="1" dirty="0">
                <a:solidFill>
                  <a:srgbClr val="D0D7E4"/>
                </a:solidFill>
                <a:latin typeface="Baskerville Old Face" panose="02020602080505020303" pitchFamily="18" charset="0"/>
              </a:rPr>
              <a:t>(Rom. 1:4; Acts 1:3; 1 Cor. 15:1-8)</a:t>
            </a:r>
          </a:p>
          <a:p>
            <a:endParaRPr lang="en-US" sz="3200" b="1" dirty="0">
              <a:solidFill>
                <a:srgbClr val="D0D7E4"/>
              </a:solidFill>
              <a:latin typeface="Baskerville Old Face" panose="02020602080505020303" pitchFamily="18" charset="0"/>
            </a:endParaRPr>
          </a:p>
          <a:p>
            <a:r>
              <a:rPr lang="en-US" sz="3200" b="1" dirty="0">
                <a:solidFill>
                  <a:srgbClr val="D0D7E4"/>
                </a:solidFill>
                <a:latin typeface="Baskerville Old Face" panose="02020602080505020303" pitchFamily="18" charset="0"/>
              </a:rPr>
              <a:t>Will you act upon your belief?</a:t>
            </a:r>
          </a:p>
          <a:p>
            <a:r>
              <a:rPr lang="en-US" sz="3200" b="1" dirty="0">
                <a:solidFill>
                  <a:srgbClr val="D0D7E4"/>
                </a:solidFill>
                <a:latin typeface="Baskerville Old Face" panose="02020602080505020303" pitchFamily="18" charset="0"/>
              </a:rPr>
              <a:t>(Acts 2:41, 44; James 2:19)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04763C-7261-17AC-1C55-B98DE00CF5F7}"/>
              </a:ext>
            </a:extLst>
          </p:cNvPr>
          <p:cNvSpPr txBox="1"/>
          <p:nvPr/>
        </p:nvSpPr>
        <p:spPr>
          <a:xfrm>
            <a:off x="6544733" y="92332"/>
            <a:ext cx="259926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rgbClr val="D0D7E4"/>
                </a:solidFill>
                <a:latin typeface="Baskerville Old Face" panose="02020602080505020303" pitchFamily="18" charset="0"/>
              </a:rPr>
              <a:t>Believe</a:t>
            </a:r>
          </a:p>
          <a:p>
            <a:pPr algn="r"/>
            <a:r>
              <a:rPr lang="en-US" sz="2800" b="1" dirty="0">
                <a:solidFill>
                  <a:srgbClr val="D0D7E4"/>
                </a:solidFill>
                <a:latin typeface="Baskerville Old Face" panose="02020602080505020303" pitchFamily="18" charset="0"/>
              </a:rPr>
              <a:t>A conviction, full of </a:t>
            </a:r>
            <a:r>
              <a:rPr lang="en-US" sz="2800" b="1" dirty="0" err="1">
                <a:solidFill>
                  <a:srgbClr val="D0D7E4"/>
                </a:solidFill>
                <a:latin typeface="Baskerville Old Face" panose="02020602080505020303" pitchFamily="18" charset="0"/>
              </a:rPr>
              <a:t>joyfull</a:t>
            </a:r>
            <a:r>
              <a:rPr lang="en-US" sz="2800" b="1" dirty="0">
                <a:solidFill>
                  <a:srgbClr val="D0D7E4"/>
                </a:solidFill>
                <a:latin typeface="Baskerville Old Face" panose="02020602080505020303" pitchFamily="18" charset="0"/>
              </a:rPr>
              <a:t> trust… conjoined with obedience to Christ.</a:t>
            </a:r>
          </a:p>
        </p:txBody>
      </p:sp>
    </p:spTree>
    <p:extLst>
      <p:ext uri="{BB962C8B-B14F-4D97-AF65-F5344CB8AC3E}">
        <p14:creationId xmlns:p14="http://schemas.microsoft.com/office/powerpoint/2010/main" val="14533617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E295D2-4942-CF5C-DD7C-839160D2A9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044"/>
          <a:stretch/>
        </p:blipFill>
        <p:spPr>
          <a:xfrm>
            <a:off x="0" y="4961467"/>
            <a:ext cx="9144000" cy="19177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34C0F2-C07F-F201-5160-72BBFFADD09F}"/>
              </a:ext>
            </a:extLst>
          </p:cNvPr>
          <p:cNvSpPr txBox="1"/>
          <p:nvPr/>
        </p:nvSpPr>
        <p:spPr>
          <a:xfrm>
            <a:off x="4487333" y="5239088"/>
            <a:ext cx="4584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glow rad="50800">
                    <a:schemeClr val="bg1">
                      <a:lumMod val="65000"/>
                      <a:alpha val="60000"/>
                    </a:schemeClr>
                  </a:glow>
                </a:effectLst>
                <a:latin typeface="Baskerville Old Face" panose="02020602080505020303" pitchFamily="18" charset="0"/>
              </a:rPr>
              <a:t>A Heart To Believe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EAF48F-20E7-B40A-5CD3-497C09CF913B}"/>
              </a:ext>
            </a:extLst>
          </p:cNvPr>
          <p:cNvSpPr txBox="1"/>
          <p:nvPr/>
        </p:nvSpPr>
        <p:spPr>
          <a:xfrm>
            <a:off x="110067" y="0"/>
            <a:ext cx="8826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D0D7E4"/>
                </a:solidFill>
                <a:latin typeface="Baskerville Old Face" panose="02020602080505020303" pitchFamily="18" charset="0"/>
              </a:rPr>
              <a:t>Romans 10:9-10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5A856C-BDE4-04F6-6C12-49B91FDC2302}"/>
              </a:ext>
            </a:extLst>
          </p:cNvPr>
          <p:cNvSpPr txBox="1"/>
          <p:nvPr/>
        </p:nvSpPr>
        <p:spPr>
          <a:xfrm>
            <a:off x="110066" y="571500"/>
            <a:ext cx="57065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D0D7E4"/>
                </a:solidFill>
                <a:latin typeface="Baskerville Old Face" panose="02020602080505020303" pitchFamily="18" charset="0"/>
              </a:rPr>
              <a:t>Verse 10                                     Believes resulting in righteousness</a:t>
            </a:r>
          </a:p>
          <a:p>
            <a:r>
              <a:rPr lang="en-US" sz="3200" b="1" dirty="0">
                <a:solidFill>
                  <a:srgbClr val="D0D7E4"/>
                </a:solidFill>
                <a:latin typeface="Baskerville Old Face" panose="02020602080505020303" pitchFamily="18" charset="0"/>
              </a:rPr>
              <a:t>10:3 subjecting ourselves to God’s righteousness</a:t>
            </a:r>
          </a:p>
          <a:p>
            <a:r>
              <a:rPr lang="en-US" sz="3200" b="1" dirty="0">
                <a:solidFill>
                  <a:srgbClr val="D0D7E4"/>
                </a:solidFill>
                <a:latin typeface="Baskerville Old Face" panose="02020602080505020303" pitchFamily="18" charset="0"/>
              </a:rPr>
              <a:t>(Heb. 10:36; James 2:14-24)</a:t>
            </a:r>
          </a:p>
          <a:p>
            <a:endParaRPr lang="en-US" sz="3200" b="1" dirty="0">
              <a:solidFill>
                <a:srgbClr val="D0D7E4"/>
              </a:solidFill>
              <a:latin typeface="Baskerville Old Face" panose="02020602080505020303" pitchFamily="18" charset="0"/>
            </a:endParaRPr>
          </a:p>
          <a:p>
            <a:r>
              <a:rPr lang="en-US" sz="3200" b="1" dirty="0">
                <a:solidFill>
                  <a:srgbClr val="D0D7E4"/>
                </a:solidFill>
                <a:latin typeface="Baskerville Old Face" panose="02020602080505020303" pitchFamily="18" charset="0"/>
              </a:rPr>
              <a:t>Confesses, resulting in salvation</a:t>
            </a:r>
          </a:p>
          <a:p>
            <a:r>
              <a:rPr lang="en-US" sz="3200" b="1" dirty="0">
                <a:solidFill>
                  <a:srgbClr val="D0D7E4"/>
                </a:solidFill>
                <a:latin typeface="Baskerville Old Face" panose="02020602080505020303" pitchFamily="18" charset="0"/>
              </a:rPr>
              <a:t>(John 12:42-43; Matt. 10:32-33</a:t>
            </a:r>
          </a:p>
          <a:p>
            <a:r>
              <a:rPr lang="en-US" sz="3200" b="1" dirty="0">
                <a:solidFill>
                  <a:srgbClr val="D0D7E4"/>
                </a:solidFill>
                <a:latin typeface="Baskerville Old Face" panose="02020602080505020303" pitchFamily="18" charset="0"/>
              </a:rPr>
              <a:t> Heb. 4:14-16)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04763C-7261-17AC-1C55-B98DE00CF5F7}"/>
              </a:ext>
            </a:extLst>
          </p:cNvPr>
          <p:cNvSpPr txBox="1"/>
          <p:nvPr/>
        </p:nvSpPr>
        <p:spPr>
          <a:xfrm>
            <a:off x="6544733" y="92332"/>
            <a:ext cx="25992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rgbClr val="D0D7E4"/>
                </a:solidFill>
                <a:latin typeface="Baskerville Old Face" panose="02020602080505020303" pitchFamily="18" charset="0"/>
              </a:rPr>
              <a:t>Righteousness</a:t>
            </a:r>
          </a:p>
          <a:p>
            <a:pPr algn="r"/>
            <a:r>
              <a:rPr lang="en-US" sz="2800" b="1" dirty="0">
                <a:solidFill>
                  <a:srgbClr val="D0D7E4"/>
                </a:solidFill>
                <a:latin typeface="Baskerville Old Face" panose="02020602080505020303" pitchFamily="18" charset="0"/>
              </a:rPr>
              <a:t>Purity of life, rightness, correct thinking, feeling, and acting</a:t>
            </a:r>
            <a:r>
              <a:rPr lang="en-US" sz="2800" dirty="0">
                <a:solidFill>
                  <a:srgbClr val="D0D7E4"/>
                </a:solidFill>
                <a:latin typeface="Baskerville Old Face" panose="020206020805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6039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E295D2-4942-CF5C-DD7C-839160D2A9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044"/>
          <a:stretch/>
        </p:blipFill>
        <p:spPr>
          <a:xfrm>
            <a:off x="0" y="4961467"/>
            <a:ext cx="9144000" cy="19177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34C0F2-C07F-F201-5160-72BBFFADD09F}"/>
              </a:ext>
            </a:extLst>
          </p:cNvPr>
          <p:cNvSpPr txBox="1"/>
          <p:nvPr/>
        </p:nvSpPr>
        <p:spPr>
          <a:xfrm>
            <a:off x="4487333" y="5239088"/>
            <a:ext cx="4584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glow rad="50800">
                    <a:schemeClr val="bg1">
                      <a:lumMod val="65000"/>
                      <a:alpha val="60000"/>
                    </a:schemeClr>
                  </a:glow>
                </a:effectLst>
                <a:latin typeface="Baskerville Old Face" panose="02020602080505020303" pitchFamily="18" charset="0"/>
              </a:rPr>
              <a:t>A Heart To Believe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EAF48F-20E7-B40A-5CD3-497C09CF913B}"/>
              </a:ext>
            </a:extLst>
          </p:cNvPr>
          <p:cNvSpPr txBox="1"/>
          <p:nvPr/>
        </p:nvSpPr>
        <p:spPr>
          <a:xfrm>
            <a:off x="110067" y="0"/>
            <a:ext cx="8826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D0D7E4"/>
                </a:solidFill>
                <a:latin typeface="Baskerville Old Face" panose="02020602080505020303" pitchFamily="18" charset="0"/>
              </a:rPr>
              <a:t>Romans 10:11-16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5A856C-BDE4-04F6-6C12-49B91FDC2302}"/>
              </a:ext>
            </a:extLst>
          </p:cNvPr>
          <p:cNvSpPr txBox="1"/>
          <p:nvPr/>
        </p:nvSpPr>
        <p:spPr>
          <a:xfrm>
            <a:off x="110066" y="571500"/>
            <a:ext cx="64727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D0D7E4"/>
                </a:solidFill>
                <a:latin typeface="Baskerville Old Face" panose="02020602080505020303" pitchFamily="18" charset="0"/>
              </a:rPr>
              <a:t>Believes will not be disappointed</a:t>
            </a:r>
          </a:p>
          <a:p>
            <a:endParaRPr lang="en-US" sz="3200" b="1" dirty="0">
              <a:solidFill>
                <a:srgbClr val="D0D7E4"/>
              </a:solidFill>
              <a:latin typeface="Baskerville Old Face" panose="02020602080505020303" pitchFamily="18" charset="0"/>
            </a:endParaRPr>
          </a:p>
          <a:p>
            <a:r>
              <a:rPr lang="en-US" sz="3200" b="1" dirty="0">
                <a:solidFill>
                  <a:srgbClr val="D0D7E4"/>
                </a:solidFill>
                <a:latin typeface="Baskerville Old Face" panose="02020602080505020303" pitchFamily="18" charset="0"/>
              </a:rPr>
              <a:t>No distinction Jew &amp; Greek</a:t>
            </a:r>
          </a:p>
          <a:p>
            <a:r>
              <a:rPr lang="en-US" sz="3200" b="1" dirty="0">
                <a:solidFill>
                  <a:srgbClr val="D0D7E4"/>
                </a:solidFill>
                <a:latin typeface="Baskerville Old Face" panose="02020602080505020303" pitchFamily="18" charset="0"/>
              </a:rPr>
              <a:t>God abounds in riches for ALL </a:t>
            </a:r>
          </a:p>
          <a:p>
            <a:endParaRPr lang="en-US" sz="3200" b="1" dirty="0">
              <a:solidFill>
                <a:srgbClr val="D0D7E4"/>
              </a:solidFill>
              <a:latin typeface="Baskerville Old Face" panose="02020602080505020303" pitchFamily="18" charset="0"/>
            </a:endParaRPr>
          </a:p>
          <a:p>
            <a:r>
              <a:rPr lang="en-US" sz="3200" b="1" dirty="0">
                <a:solidFill>
                  <a:srgbClr val="D0D7E4"/>
                </a:solidFill>
                <a:latin typeface="Baskerville Old Face" panose="02020602080505020303" pitchFamily="18" charset="0"/>
              </a:rPr>
              <a:t>Romans 10:13-15</a:t>
            </a:r>
          </a:p>
          <a:p>
            <a:r>
              <a:rPr lang="en-US" sz="3200" b="1" dirty="0">
                <a:solidFill>
                  <a:srgbClr val="D0D7E4"/>
                </a:solidFill>
                <a:latin typeface="Baskerville Old Face" panose="02020602080505020303" pitchFamily="18" charset="0"/>
              </a:rPr>
              <a:t>1 Corinthians 1:21</a:t>
            </a:r>
          </a:p>
          <a:p>
            <a:endParaRPr lang="en-US" sz="3200" b="1" dirty="0">
              <a:solidFill>
                <a:srgbClr val="D0D7E4"/>
              </a:solidFill>
              <a:latin typeface="Baskerville Old Face" panose="02020602080505020303" pitchFamily="18" charset="0"/>
            </a:endParaRPr>
          </a:p>
          <a:p>
            <a:r>
              <a:rPr lang="en-US" sz="3200" b="1" dirty="0">
                <a:solidFill>
                  <a:srgbClr val="D0D7E4"/>
                </a:solidFill>
                <a:latin typeface="Baskerville Old Face" panose="02020602080505020303" pitchFamily="18" charset="0"/>
              </a:rPr>
              <a:t>Verse 16 – not all heed the good news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68EE59-A5EB-CB1F-7BC3-60259DB14D24}"/>
              </a:ext>
            </a:extLst>
          </p:cNvPr>
          <p:cNvSpPr txBox="1"/>
          <p:nvPr/>
        </p:nvSpPr>
        <p:spPr>
          <a:xfrm>
            <a:off x="6544733" y="92332"/>
            <a:ext cx="259926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rgbClr val="D0D7E4"/>
                </a:solidFill>
                <a:latin typeface="Baskerville Old Face" panose="02020602080505020303" pitchFamily="18" charset="0"/>
              </a:rPr>
              <a:t>Believe</a:t>
            </a:r>
          </a:p>
          <a:p>
            <a:pPr algn="r"/>
            <a:r>
              <a:rPr lang="en-US" sz="2800" b="1" dirty="0">
                <a:solidFill>
                  <a:srgbClr val="D0D7E4"/>
                </a:solidFill>
                <a:latin typeface="Baskerville Old Face" panose="02020602080505020303" pitchFamily="18" charset="0"/>
              </a:rPr>
              <a:t>A conviction, full of </a:t>
            </a:r>
            <a:r>
              <a:rPr lang="en-US" sz="2800" b="1" dirty="0" err="1">
                <a:solidFill>
                  <a:srgbClr val="D0D7E4"/>
                </a:solidFill>
                <a:latin typeface="Baskerville Old Face" panose="02020602080505020303" pitchFamily="18" charset="0"/>
              </a:rPr>
              <a:t>joyfull</a:t>
            </a:r>
            <a:r>
              <a:rPr lang="en-US" sz="2800" b="1" dirty="0">
                <a:solidFill>
                  <a:srgbClr val="D0D7E4"/>
                </a:solidFill>
                <a:latin typeface="Baskerville Old Face" panose="02020602080505020303" pitchFamily="18" charset="0"/>
              </a:rPr>
              <a:t> trust… conjoined with obedience to Christ.</a:t>
            </a:r>
          </a:p>
        </p:txBody>
      </p:sp>
    </p:spTree>
    <p:extLst>
      <p:ext uri="{BB962C8B-B14F-4D97-AF65-F5344CB8AC3E}">
        <p14:creationId xmlns:p14="http://schemas.microsoft.com/office/powerpoint/2010/main" val="1834539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E295D2-4942-CF5C-DD7C-839160D2A9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044"/>
          <a:stretch/>
        </p:blipFill>
        <p:spPr>
          <a:xfrm>
            <a:off x="0" y="4961467"/>
            <a:ext cx="9144000" cy="19177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34C0F2-C07F-F201-5160-72BBFFADD09F}"/>
              </a:ext>
            </a:extLst>
          </p:cNvPr>
          <p:cNvSpPr txBox="1"/>
          <p:nvPr/>
        </p:nvSpPr>
        <p:spPr>
          <a:xfrm>
            <a:off x="4487333" y="5239088"/>
            <a:ext cx="4584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glow rad="50800">
                    <a:schemeClr val="bg1">
                      <a:lumMod val="65000"/>
                      <a:alpha val="60000"/>
                    </a:schemeClr>
                  </a:glow>
                </a:effectLst>
                <a:latin typeface="Baskerville Old Face" panose="02020602080505020303" pitchFamily="18" charset="0"/>
              </a:rPr>
              <a:t>A Heart To Believe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EAF48F-20E7-B40A-5CD3-497C09CF913B}"/>
              </a:ext>
            </a:extLst>
          </p:cNvPr>
          <p:cNvSpPr txBox="1"/>
          <p:nvPr/>
        </p:nvSpPr>
        <p:spPr>
          <a:xfrm>
            <a:off x="110067" y="0"/>
            <a:ext cx="8826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D0D7E4"/>
                </a:solidFill>
                <a:latin typeface="Baskerville Old Face" panose="02020602080505020303" pitchFamily="18" charset="0"/>
              </a:rPr>
              <a:t>Romans 10:17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5A856C-BDE4-04F6-6C12-49B91FDC2302}"/>
              </a:ext>
            </a:extLst>
          </p:cNvPr>
          <p:cNvSpPr txBox="1"/>
          <p:nvPr/>
        </p:nvSpPr>
        <p:spPr>
          <a:xfrm>
            <a:off x="110066" y="571500"/>
            <a:ext cx="88942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D0D7E4"/>
                </a:solidFill>
                <a:latin typeface="Baskerville Old Face" panose="02020602080505020303" pitchFamily="18" charset="0"/>
              </a:rPr>
              <a:t>Faith comes by hearing…</a:t>
            </a:r>
          </a:p>
          <a:p>
            <a:r>
              <a:rPr lang="en-US" sz="3200" b="1" dirty="0">
                <a:solidFill>
                  <a:srgbClr val="D0D7E4"/>
                </a:solidFill>
                <a:latin typeface="Baskerville Old Face" panose="02020602080505020303" pitchFamily="18" charset="0"/>
              </a:rPr>
              <a:t>Acts 17:11</a:t>
            </a:r>
          </a:p>
          <a:p>
            <a:r>
              <a:rPr lang="en-US" sz="3200" b="1" dirty="0">
                <a:solidFill>
                  <a:srgbClr val="D0D7E4"/>
                </a:solidFill>
                <a:latin typeface="Baskerville Old Face" panose="02020602080505020303" pitchFamily="18" charset="0"/>
              </a:rPr>
              <a:t>Matthew 7:21</a:t>
            </a:r>
          </a:p>
          <a:p>
            <a:r>
              <a:rPr lang="en-US" sz="3200" b="1" dirty="0">
                <a:solidFill>
                  <a:srgbClr val="D0D7E4"/>
                </a:solidFill>
                <a:latin typeface="Baskerville Old Face" panose="02020602080505020303" pitchFamily="18" charset="0"/>
              </a:rPr>
              <a:t>Repentance - Acts 2:37-38, Luke 13:3; 2 Peter 3:9</a:t>
            </a:r>
          </a:p>
          <a:p>
            <a:r>
              <a:rPr lang="en-US" sz="3200" b="1" dirty="0">
                <a:solidFill>
                  <a:srgbClr val="D0D7E4"/>
                </a:solidFill>
                <a:latin typeface="Baskerville Old Face" panose="02020602080505020303" pitchFamily="18" charset="0"/>
              </a:rPr>
              <a:t>Baptism – Acts 2:38; Mark 16:16; 1 Peter 3:21</a:t>
            </a:r>
          </a:p>
        </p:txBody>
      </p:sp>
    </p:spTree>
    <p:extLst>
      <p:ext uri="{BB962C8B-B14F-4D97-AF65-F5344CB8AC3E}">
        <p14:creationId xmlns:p14="http://schemas.microsoft.com/office/powerpoint/2010/main" val="2154886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0AD87C-8918-0F83-47A7-6F0CA2993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719"/>
            <a:ext cx="9144000" cy="304609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5200E6-613D-2E43-61D5-8FA7292BBEAE}"/>
              </a:ext>
            </a:extLst>
          </p:cNvPr>
          <p:cNvSpPr txBox="1"/>
          <p:nvPr/>
        </p:nvSpPr>
        <p:spPr>
          <a:xfrm>
            <a:off x="2772834" y="250719"/>
            <a:ext cx="62780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effectLst>
                  <a:glow rad="50800">
                    <a:schemeClr val="bg1">
                      <a:lumMod val="65000"/>
                      <a:alpha val="60000"/>
                    </a:schemeClr>
                  </a:glow>
                </a:effectLst>
                <a:latin typeface="Baskerville Old Face" panose="02020602080505020303" pitchFamily="18" charset="0"/>
              </a:rPr>
              <a:t>Do You Have </a:t>
            </a:r>
          </a:p>
          <a:p>
            <a:pPr algn="ctr"/>
            <a:r>
              <a:rPr lang="en-US" sz="6000" b="1" dirty="0">
                <a:effectLst>
                  <a:glow rad="50800">
                    <a:schemeClr val="bg1">
                      <a:lumMod val="65000"/>
                      <a:alpha val="60000"/>
                    </a:schemeClr>
                  </a:glow>
                </a:effectLst>
                <a:latin typeface="Baskerville Old Face" panose="02020602080505020303" pitchFamily="18" charset="0"/>
              </a:rPr>
              <a:t>A Heart To Believe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0E9F38-E493-8DFB-152F-A663245B3F25}"/>
              </a:ext>
            </a:extLst>
          </p:cNvPr>
          <p:cNvSpPr txBox="1"/>
          <p:nvPr/>
        </p:nvSpPr>
        <p:spPr>
          <a:xfrm>
            <a:off x="76200" y="3251200"/>
            <a:ext cx="9038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D0D7E4"/>
                </a:solidFill>
                <a:latin typeface="Baskerville Old Face" panose="02020602080505020303" pitchFamily="18" charset="0"/>
              </a:rPr>
              <a:t>Do you continue to believe resulting in righteousness?</a:t>
            </a:r>
          </a:p>
        </p:txBody>
      </p:sp>
    </p:spTree>
    <p:extLst>
      <p:ext uri="{BB962C8B-B14F-4D97-AF65-F5344CB8AC3E}">
        <p14:creationId xmlns:p14="http://schemas.microsoft.com/office/powerpoint/2010/main" val="20054962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238</Words>
  <Application>Microsoft Office PowerPoint</Application>
  <PresentationFormat>On-screen Show (4:3)</PresentationFormat>
  <Paragraphs>50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Baskerville Old Face</vt:lpstr>
      <vt:lpstr>Calibri Light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Willis</dc:creator>
  <cp:lastModifiedBy>Charles Willis</cp:lastModifiedBy>
  <cp:revision>4</cp:revision>
  <dcterms:created xsi:type="dcterms:W3CDTF">2023-09-18T18:50:13Z</dcterms:created>
  <dcterms:modified xsi:type="dcterms:W3CDTF">2023-09-18T19:59:34Z</dcterms:modified>
</cp:coreProperties>
</file>