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59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Garamond" panose="02020404030301010803" pitchFamily="18" charset="0"/>
      <p:regular r:id="rId16"/>
      <p:bold r:id="rId17"/>
      <p: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251C"/>
    <a:srgbClr val="93795F"/>
    <a:srgbClr val="6C5437"/>
    <a:srgbClr val="FFE412"/>
    <a:srgbClr val="D22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DC5-1257-4B2C-B8AE-747BBFAE83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D218-77A9-4A71-BD75-95CFF0DC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7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DC5-1257-4B2C-B8AE-747BBFAE83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D218-77A9-4A71-BD75-95CFF0DC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0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DC5-1257-4B2C-B8AE-747BBFAE83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D218-77A9-4A71-BD75-95CFF0DC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3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DC5-1257-4B2C-B8AE-747BBFAE83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D218-77A9-4A71-BD75-95CFF0DC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DC5-1257-4B2C-B8AE-747BBFAE83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D218-77A9-4A71-BD75-95CFF0DC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DC5-1257-4B2C-B8AE-747BBFAE83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D218-77A9-4A71-BD75-95CFF0DC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DC5-1257-4B2C-B8AE-747BBFAE83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D218-77A9-4A71-BD75-95CFF0DC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7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DC5-1257-4B2C-B8AE-747BBFAE83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D218-77A9-4A71-BD75-95CFF0DC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DC5-1257-4B2C-B8AE-747BBFAE83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D218-77A9-4A71-BD75-95CFF0DC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DC5-1257-4B2C-B8AE-747BBFAE83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D218-77A9-4A71-BD75-95CFF0DC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8DC5-1257-4B2C-B8AE-747BBFAE83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D218-77A9-4A71-BD75-95CFF0DC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8DC5-1257-4B2C-B8AE-747BBFAE832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BD218-77A9-4A71-BD75-95CFF0DC2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9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75A2-68C4-1AB1-1F59-9962D760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474" y="224366"/>
            <a:ext cx="4866461" cy="40488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EA078-ABC1-B3D5-DE9C-C86297B5EFBA}"/>
              </a:ext>
            </a:extLst>
          </p:cNvPr>
          <p:cNvSpPr txBox="1"/>
          <p:nvPr/>
        </p:nvSpPr>
        <p:spPr>
          <a:xfrm>
            <a:off x="0" y="1740982"/>
            <a:ext cx="3992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9050">
                  <a:solidFill>
                    <a:schemeClr val="bg2"/>
                  </a:solidFill>
                </a:ln>
                <a:solidFill>
                  <a:srgbClr val="7A251C"/>
                </a:solidFill>
                <a:latin typeface="Garamond" panose="02020404030301010803" pitchFamily="18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7931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75A2-68C4-1AB1-1F59-9962D760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58486" y="980952"/>
            <a:ext cx="6437049" cy="4927581"/>
          </a:xfrm>
          <a:prstGeom prst="rect">
            <a:avLst/>
          </a:prstGeom>
          <a:solidFill>
            <a:srgbClr val="93795F"/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A1A0DD-A2F1-39FB-57D6-5CEC0709C4C8}"/>
              </a:ext>
            </a:extLst>
          </p:cNvPr>
          <p:cNvSpPr/>
          <p:nvPr/>
        </p:nvSpPr>
        <p:spPr>
          <a:xfrm>
            <a:off x="4093632" y="317499"/>
            <a:ext cx="4766735" cy="6269568"/>
          </a:xfrm>
          <a:prstGeom prst="rect">
            <a:avLst/>
          </a:prstGeom>
          <a:solidFill>
            <a:srgbClr val="9379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F47398-AF2A-2A28-49EF-AEC325D3745D}"/>
              </a:ext>
            </a:extLst>
          </p:cNvPr>
          <p:cNvSpPr txBox="1"/>
          <p:nvPr/>
        </p:nvSpPr>
        <p:spPr>
          <a:xfrm>
            <a:off x="0" y="-62418"/>
            <a:ext cx="3966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bg2"/>
                  </a:solidFill>
                </a:ln>
                <a:solidFill>
                  <a:srgbClr val="7A251C"/>
                </a:solidFill>
                <a:latin typeface="Garamond" panose="02020404030301010803" pitchFamily="18" charset="0"/>
              </a:rPr>
              <a:t>Memorials</a:t>
            </a:r>
          </a:p>
          <a:p>
            <a:pPr algn="ctr"/>
            <a:r>
              <a:rPr lang="en-US" sz="4800" b="1" dirty="0">
                <a:ln w="12700">
                  <a:solidFill>
                    <a:schemeClr val="bg2"/>
                  </a:solidFill>
                </a:ln>
                <a:solidFill>
                  <a:srgbClr val="7A251C"/>
                </a:solidFill>
                <a:latin typeface="Garamond" panose="02020404030301010803" pitchFamily="18" charset="0"/>
              </a:rPr>
              <a:t>For</a:t>
            </a:r>
          </a:p>
          <a:p>
            <a:pPr algn="ctr"/>
            <a:r>
              <a:rPr lang="en-US" sz="4800" b="1" dirty="0">
                <a:ln w="12700">
                  <a:solidFill>
                    <a:schemeClr val="bg2"/>
                  </a:solidFill>
                </a:ln>
                <a:solidFill>
                  <a:srgbClr val="7A251C"/>
                </a:solidFill>
                <a:latin typeface="Garamond" panose="02020404030301010803" pitchFamily="18" charset="0"/>
              </a:rPr>
              <a:t>Remembrance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A39A3-9E02-BB4B-C0F7-F7D4CEC99231}"/>
              </a:ext>
            </a:extLst>
          </p:cNvPr>
          <p:cNvSpPr txBox="1"/>
          <p:nvPr/>
        </p:nvSpPr>
        <p:spPr>
          <a:xfrm>
            <a:off x="4093633" y="241299"/>
            <a:ext cx="476673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Rainbow (Gen. 9:14-16)</a:t>
            </a:r>
          </a:p>
          <a:p>
            <a:pPr algn="ctr"/>
            <a:endParaRPr lang="en-US" b="1" dirty="0">
              <a:ln w="19050">
                <a:noFill/>
              </a:ln>
              <a:latin typeface="Garamond" panose="02020404030301010803" pitchFamily="18" charset="0"/>
            </a:endParaRPr>
          </a:p>
          <a:p>
            <a:pPr algn="ctr"/>
            <a:r>
              <a:rPr lang="en-US" sz="3600" b="1" i="1" dirty="0">
                <a:ln w="19050">
                  <a:noFill/>
                </a:ln>
                <a:latin typeface="Garamond" panose="02020404030301010803" pitchFamily="18" charset="0"/>
              </a:rPr>
              <a:t>For Israel</a:t>
            </a: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Sabbath (Ex. 20:8-11)</a:t>
            </a: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Passover (Ex. 13:3-10)</a:t>
            </a: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Altar Plating </a:t>
            </a:r>
            <a:r>
              <a:rPr lang="en-US" sz="3200" b="1" dirty="0">
                <a:ln w="19050">
                  <a:noFill/>
                </a:ln>
                <a:latin typeface="Garamond" panose="02020404030301010803" pitchFamily="18" charset="0"/>
              </a:rPr>
              <a:t>(Numb. 16)</a:t>
            </a: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Sacrifice (Heb.10:3)</a:t>
            </a: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Tassels (Numb. 15)</a:t>
            </a:r>
          </a:p>
          <a:p>
            <a:pPr algn="ctr"/>
            <a:endParaRPr lang="en-US" b="1" dirty="0">
              <a:ln w="19050">
                <a:noFill/>
              </a:ln>
              <a:latin typeface="Garamond" panose="02020404030301010803" pitchFamily="18" charset="0"/>
            </a:endParaRPr>
          </a:p>
          <a:p>
            <a:pPr algn="ctr"/>
            <a:r>
              <a:rPr lang="en-US" sz="3600" b="1" i="1" dirty="0">
                <a:ln w="19050">
                  <a:noFill/>
                </a:ln>
                <a:latin typeface="Garamond" panose="02020404030301010803" pitchFamily="18" charset="0"/>
              </a:rPr>
              <a:t>For Christians</a:t>
            </a: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Lord’s Supper</a:t>
            </a: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(1 Cor. 11:24-26)</a:t>
            </a:r>
          </a:p>
        </p:txBody>
      </p:sp>
    </p:spTree>
    <p:extLst>
      <p:ext uri="{BB962C8B-B14F-4D97-AF65-F5344CB8AC3E}">
        <p14:creationId xmlns:p14="http://schemas.microsoft.com/office/powerpoint/2010/main" val="8550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75A2-68C4-1AB1-1F59-9962D760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58486" y="980952"/>
            <a:ext cx="6437049" cy="4927581"/>
          </a:xfrm>
          <a:prstGeom prst="rect">
            <a:avLst/>
          </a:prstGeom>
          <a:solidFill>
            <a:srgbClr val="93795F"/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A1A0DD-A2F1-39FB-57D6-5CEC0709C4C8}"/>
              </a:ext>
            </a:extLst>
          </p:cNvPr>
          <p:cNvSpPr/>
          <p:nvPr/>
        </p:nvSpPr>
        <p:spPr>
          <a:xfrm>
            <a:off x="4093632" y="317499"/>
            <a:ext cx="4766735" cy="6269568"/>
          </a:xfrm>
          <a:prstGeom prst="rect">
            <a:avLst/>
          </a:prstGeom>
          <a:solidFill>
            <a:srgbClr val="9379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F47398-AF2A-2A28-49EF-AEC325D3745D}"/>
              </a:ext>
            </a:extLst>
          </p:cNvPr>
          <p:cNvSpPr txBox="1"/>
          <p:nvPr/>
        </p:nvSpPr>
        <p:spPr>
          <a:xfrm>
            <a:off x="0" y="-62418"/>
            <a:ext cx="3966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bg2"/>
                  </a:solidFill>
                </a:ln>
                <a:solidFill>
                  <a:srgbClr val="7A251C"/>
                </a:solidFill>
                <a:latin typeface="Garamond" panose="02020404030301010803" pitchFamily="18" charset="0"/>
              </a:rPr>
              <a:t>Remember</a:t>
            </a:r>
          </a:p>
          <a:p>
            <a:pPr algn="ctr"/>
            <a:r>
              <a:rPr lang="en-US" sz="4800" b="1" dirty="0">
                <a:ln w="12700">
                  <a:solidFill>
                    <a:schemeClr val="bg2"/>
                  </a:solidFill>
                </a:ln>
                <a:solidFill>
                  <a:srgbClr val="7A251C"/>
                </a:solidFill>
                <a:latin typeface="Garamond" panose="02020404030301010803" pitchFamily="18" charset="0"/>
              </a:rPr>
              <a:t>Deity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A39A3-9E02-BB4B-C0F7-F7D4CEC99231}"/>
              </a:ext>
            </a:extLst>
          </p:cNvPr>
          <p:cNvSpPr txBox="1"/>
          <p:nvPr/>
        </p:nvSpPr>
        <p:spPr>
          <a:xfrm>
            <a:off x="4093633" y="241299"/>
            <a:ext cx="47667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Creator (Eccl. 12:1)</a:t>
            </a:r>
          </a:p>
          <a:p>
            <a:pPr algn="ctr"/>
            <a:endParaRPr lang="en-US" sz="3600" b="1" dirty="0">
              <a:ln w="19050">
                <a:noFill/>
              </a:ln>
              <a:latin typeface="Garamond" panose="02020404030301010803" pitchFamily="18" charset="0"/>
            </a:endParaRP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Christ Raised</a:t>
            </a: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(2 Timothy 2:8)</a:t>
            </a:r>
          </a:p>
          <a:p>
            <a:pPr algn="ctr"/>
            <a:endParaRPr lang="en-US" sz="3600" b="1" dirty="0">
              <a:ln w="19050">
                <a:noFill/>
              </a:ln>
              <a:latin typeface="Garamond" panose="02020404030301010803" pitchFamily="18" charset="0"/>
            </a:endParaRP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Psalm 77:11-15</a:t>
            </a:r>
          </a:p>
          <a:p>
            <a:pPr algn="ctr"/>
            <a:endParaRPr lang="en-US" sz="3600" b="1" dirty="0">
              <a:ln w="19050">
                <a:noFill/>
              </a:ln>
              <a:latin typeface="Garamond" panose="02020404030301010803" pitchFamily="18" charset="0"/>
            </a:endParaRP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1 Peter 1:17-19</a:t>
            </a:r>
          </a:p>
        </p:txBody>
      </p:sp>
    </p:spTree>
    <p:extLst>
      <p:ext uri="{BB962C8B-B14F-4D97-AF65-F5344CB8AC3E}">
        <p14:creationId xmlns:p14="http://schemas.microsoft.com/office/powerpoint/2010/main" val="320940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75A2-68C4-1AB1-1F59-9962D760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58486" y="980952"/>
            <a:ext cx="6437049" cy="4927581"/>
          </a:xfrm>
          <a:prstGeom prst="rect">
            <a:avLst/>
          </a:prstGeom>
          <a:solidFill>
            <a:srgbClr val="93795F"/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A1A0DD-A2F1-39FB-57D6-5CEC0709C4C8}"/>
              </a:ext>
            </a:extLst>
          </p:cNvPr>
          <p:cNvSpPr/>
          <p:nvPr/>
        </p:nvSpPr>
        <p:spPr>
          <a:xfrm>
            <a:off x="4093632" y="317499"/>
            <a:ext cx="4766735" cy="6269568"/>
          </a:xfrm>
          <a:prstGeom prst="rect">
            <a:avLst/>
          </a:prstGeom>
          <a:solidFill>
            <a:srgbClr val="9379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F47398-AF2A-2A28-49EF-AEC325D3745D}"/>
              </a:ext>
            </a:extLst>
          </p:cNvPr>
          <p:cNvSpPr txBox="1"/>
          <p:nvPr/>
        </p:nvSpPr>
        <p:spPr>
          <a:xfrm>
            <a:off x="0" y="-62418"/>
            <a:ext cx="3966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bg2"/>
                  </a:solidFill>
                </a:ln>
                <a:solidFill>
                  <a:srgbClr val="7A251C"/>
                </a:solidFill>
                <a:latin typeface="Garamond" panose="02020404030301010803" pitchFamily="18" charset="0"/>
              </a:rPr>
              <a:t>Remember</a:t>
            </a:r>
          </a:p>
          <a:p>
            <a:pPr algn="ctr"/>
            <a:r>
              <a:rPr lang="en-US" sz="4800" b="1" dirty="0">
                <a:ln w="12700">
                  <a:solidFill>
                    <a:schemeClr val="bg2"/>
                  </a:solidFill>
                </a:ln>
                <a:solidFill>
                  <a:srgbClr val="7A251C"/>
                </a:solidFill>
                <a:latin typeface="Garamond" panose="02020404030301010803" pitchFamily="18" charset="0"/>
              </a:rPr>
              <a:t>Consequence</a:t>
            </a:r>
          </a:p>
          <a:p>
            <a:pPr algn="ctr"/>
            <a:r>
              <a:rPr lang="en-US" sz="4800" b="1" dirty="0">
                <a:ln w="12700">
                  <a:solidFill>
                    <a:schemeClr val="bg2"/>
                  </a:solidFill>
                </a:ln>
                <a:solidFill>
                  <a:srgbClr val="7A251C"/>
                </a:solidFill>
                <a:latin typeface="Garamond" panose="02020404030301010803" pitchFamily="18" charset="0"/>
              </a:rPr>
              <a:t>For Sin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A39A3-9E02-BB4B-C0F7-F7D4CEC99231}"/>
              </a:ext>
            </a:extLst>
          </p:cNvPr>
          <p:cNvSpPr txBox="1"/>
          <p:nvPr/>
        </p:nvSpPr>
        <p:spPr>
          <a:xfrm>
            <a:off x="4093633" y="241299"/>
            <a:ext cx="47667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Lot’s Wife (Luke 17:32)</a:t>
            </a:r>
          </a:p>
          <a:p>
            <a:pPr algn="ctr"/>
            <a:endParaRPr lang="en-US" sz="3600" b="1" dirty="0">
              <a:ln w="19050">
                <a:noFill/>
              </a:ln>
              <a:latin typeface="Garamond" panose="02020404030301010803" pitchFamily="18" charset="0"/>
            </a:endParaRP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2 Pet. 2:4 Cast to Hell</a:t>
            </a: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2 Pet. 2:5 Not Spare</a:t>
            </a: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2 Pet. 2:6 Condemned</a:t>
            </a:r>
          </a:p>
          <a:p>
            <a:pPr algn="ctr"/>
            <a:endParaRPr lang="en-US" sz="3600" b="1" dirty="0">
              <a:ln w="19050">
                <a:noFill/>
              </a:ln>
              <a:latin typeface="Garamond" panose="02020404030301010803" pitchFamily="18" charset="0"/>
            </a:endParaRP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Jude 1:5</a:t>
            </a: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Destruction</a:t>
            </a:r>
          </a:p>
          <a:p>
            <a:pPr algn="ctr"/>
            <a:endParaRPr lang="en-US" sz="3600" b="1" dirty="0">
              <a:ln w="19050">
                <a:noFill/>
              </a:ln>
              <a:latin typeface="Garamond" panose="02020404030301010803" pitchFamily="18" charset="0"/>
            </a:endParaRP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Isaiah 46:8-13</a:t>
            </a:r>
          </a:p>
        </p:txBody>
      </p:sp>
    </p:spTree>
    <p:extLst>
      <p:ext uri="{BB962C8B-B14F-4D97-AF65-F5344CB8AC3E}">
        <p14:creationId xmlns:p14="http://schemas.microsoft.com/office/powerpoint/2010/main" val="30508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75A2-68C4-1AB1-1F59-9962D760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58486" y="980952"/>
            <a:ext cx="6437049" cy="4927581"/>
          </a:xfrm>
          <a:prstGeom prst="rect">
            <a:avLst/>
          </a:prstGeom>
          <a:solidFill>
            <a:srgbClr val="93795F"/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A1A0DD-A2F1-39FB-57D6-5CEC0709C4C8}"/>
              </a:ext>
            </a:extLst>
          </p:cNvPr>
          <p:cNvSpPr/>
          <p:nvPr/>
        </p:nvSpPr>
        <p:spPr>
          <a:xfrm>
            <a:off x="4093632" y="317499"/>
            <a:ext cx="4766735" cy="6269568"/>
          </a:xfrm>
          <a:prstGeom prst="rect">
            <a:avLst/>
          </a:prstGeom>
          <a:solidFill>
            <a:srgbClr val="9379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F47398-AF2A-2A28-49EF-AEC325D3745D}"/>
              </a:ext>
            </a:extLst>
          </p:cNvPr>
          <p:cNvSpPr txBox="1"/>
          <p:nvPr/>
        </p:nvSpPr>
        <p:spPr>
          <a:xfrm>
            <a:off x="0" y="-62418"/>
            <a:ext cx="3966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bg2"/>
                  </a:solidFill>
                </a:ln>
                <a:solidFill>
                  <a:srgbClr val="7A251C"/>
                </a:solidFill>
                <a:latin typeface="Garamond" panose="02020404030301010803" pitchFamily="18" charset="0"/>
              </a:rPr>
              <a:t>Memories</a:t>
            </a:r>
          </a:p>
          <a:p>
            <a:pPr algn="ctr"/>
            <a:r>
              <a:rPr lang="en-US" sz="4800" b="1" dirty="0">
                <a:ln w="12700">
                  <a:solidFill>
                    <a:schemeClr val="bg2"/>
                  </a:solidFill>
                </a:ln>
                <a:solidFill>
                  <a:srgbClr val="7A251C"/>
                </a:solidFill>
                <a:latin typeface="Garamond" panose="02020404030301010803" pitchFamily="18" charset="0"/>
              </a:rPr>
              <a:t>Stir</a:t>
            </a:r>
          </a:p>
          <a:p>
            <a:pPr algn="ctr"/>
            <a:r>
              <a:rPr lang="en-US" sz="4800" b="1" dirty="0">
                <a:ln w="12700">
                  <a:solidFill>
                    <a:schemeClr val="bg2"/>
                  </a:solidFill>
                </a:ln>
                <a:solidFill>
                  <a:srgbClr val="7A251C"/>
                </a:solidFill>
                <a:latin typeface="Garamond" panose="02020404030301010803" pitchFamily="18" charset="0"/>
              </a:rPr>
              <a:t>In 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A39A3-9E02-BB4B-C0F7-F7D4CEC99231}"/>
              </a:ext>
            </a:extLst>
          </p:cNvPr>
          <p:cNvSpPr txBox="1"/>
          <p:nvPr/>
        </p:nvSpPr>
        <p:spPr>
          <a:xfrm>
            <a:off x="4093633" y="241299"/>
            <a:ext cx="4766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2 Peter 1:13</a:t>
            </a:r>
          </a:p>
          <a:p>
            <a:pPr algn="ctr"/>
            <a:endParaRPr lang="en-US" sz="3600" b="1" dirty="0">
              <a:ln w="19050">
                <a:noFill/>
              </a:ln>
              <a:latin typeface="Garamond" panose="02020404030301010803" pitchFamily="18" charset="0"/>
            </a:endParaRP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2 Peter 3:1-2</a:t>
            </a:r>
          </a:p>
          <a:p>
            <a:pPr algn="ctr"/>
            <a:endParaRPr lang="en-US" sz="3600" b="1" dirty="0">
              <a:ln w="19050">
                <a:noFill/>
              </a:ln>
              <a:latin typeface="Garamond" panose="02020404030301010803" pitchFamily="18" charset="0"/>
            </a:endParaRP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Revelation 2:5</a:t>
            </a:r>
          </a:p>
        </p:txBody>
      </p:sp>
    </p:spTree>
    <p:extLst>
      <p:ext uri="{BB962C8B-B14F-4D97-AF65-F5344CB8AC3E}">
        <p14:creationId xmlns:p14="http://schemas.microsoft.com/office/powerpoint/2010/main" val="34381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75A2-68C4-1AB1-1F59-9962D760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58486" y="980952"/>
            <a:ext cx="6437049" cy="4927581"/>
          </a:xfrm>
          <a:prstGeom prst="rect">
            <a:avLst/>
          </a:prstGeom>
          <a:solidFill>
            <a:srgbClr val="93795F"/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A1A0DD-A2F1-39FB-57D6-5CEC0709C4C8}"/>
              </a:ext>
            </a:extLst>
          </p:cNvPr>
          <p:cNvSpPr/>
          <p:nvPr/>
        </p:nvSpPr>
        <p:spPr>
          <a:xfrm>
            <a:off x="4093632" y="317499"/>
            <a:ext cx="4766735" cy="6269568"/>
          </a:xfrm>
          <a:prstGeom prst="rect">
            <a:avLst/>
          </a:prstGeom>
          <a:solidFill>
            <a:srgbClr val="9379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F47398-AF2A-2A28-49EF-AEC325D3745D}"/>
              </a:ext>
            </a:extLst>
          </p:cNvPr>
          <p:cNvSpPr txBox="1"/>
          <p:nvPr/>
        </p:nvSpPr>
        <p:spPr>
          <a:xfrm>
            <a:off x="0" y="98448"/>
            <a:ext cx="39666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2"/>
                  </a:solidFill>
                </a:ln>
                <a:solidFill>
                  <a:srgbClr val="7A251C"/>
                </a:solidFill>
                <a:latin typeface="Garamond" panose="02020404030301010803" pitchFamily="18" charset="0"/>
              </a:rPr>
              <a:t>The Lord’s Death</a:t>
            </a:r>
          </a:p>
          <a:p>
            <a:pPr algn="ctr"/>
            <a:endParaRPr lang="en-US" sz="3200" b="1" dirty="0">
              <a:ln w="9525">
                <a:solidFill>
                  <a:schemeClr val="bg2"/>
                </a:solidFill>
              </a:ln>
              <a:solidFill>
                <a:srgbClr val="7A251C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3200" b="1" dirty="0">
                <a:ln w="9525">
                  <a:solidFill>
                    <a:schemeClr val="bg2"/>
                  </a:solidFill>
                </a:ln>
                <a:solidFill>
                  <a:srgbClr val="7A251C"/>
                </a:solidFill>
                <a:latin typeface="Garamond" panose="02020404030301010803" pitchFamily="18" charset="0"/>
              </a:rPr>
              <a:t>The Creator &amp; Son</a:t>
            </a:r>
          </a:p>
          <a:p>
            <a:pPr algn="ctr"/>
            <a:endParaRPr lang="en-US" sz="3200" b="1" dirty="0">
              <a:ln w="9525">
                <a:solidFill>
                  <a:schemeClr val="bg2"/>
                </a:solidFill>
              </a:ln>
              <a:solidFill>
                <a:srgbClr val="7A251C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3200" b="1" dirty="0">
                <a:ln w="9525">
                  <a:solidFill>
                    <a:schemeClr val="bg2"/>
                  </a:solidFill>
                </a:ln>
                <a:solidFill>
                  <a:srgbClr val="7A251C"/>
                </a:solidFill>
                <a:latin typeface="Garamond" panose="02020404030301010803" pitchFamily="18" charset="0"/>
              </a:rPr>
              <a:t>Consequences </a:t>
            </a:r>
          </a:p>
          <a:p>
            <a:pPr algn="ctr"/>
            <a:r>
              <a:rPr lang="en-US" sz="3200" b="1" dirty="0">
                <a:ln w="9525">
                  <a:solidFill>
                    <a:schemeClr val="bg2"/>
                  </a:solidFill>
                </a:ln>
                <a:solidFill>
                  <a:srgbClr val="7A251C"/>
                </a:solidFill>
                <a:latin typeface="Garamond" panose="02020404030301010803" pitchFamily="18" charset="0"/>
              </a:rPr>
              <a:t>For Sin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A39A3-9E02-BB4B-C0F7-F7D4CEC99231}"/>
              </a:ext>
            </a:extLst>
          </p:cNvPr>
          <p:cNvSpPr txBox="1"/>
          <p:nvPr/>
        </p:nvSpPr>
        <p:spPr>
          <a:xfrm>
            <a:off x="4093633" y="241299"/>
            <a:ext cx="47667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God Wants Us              To Remember</a:t>
            </a:r>
          </a:p>
          <a:p>
            <a:pPr algn="ctr"/>
            <a:endParaRPr lang="en-US" sz="3600" b="1" dirty="0">
              <a:ln w="19050">
                <a:noFill/>
              </a:ln>
              <a:latin typeface="Garamond" panose="02020404030301010803" pitchFamily="18" charset="0"/>
            </a:endParaRP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Do you remember </a:t>
            </a: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your sin?</a:t>
            </a:r>
          </a:p>
          <a:p>
            <a:pPr algn="ctr"/>
            <a:endParaRPr lang="en-US" sz="3600" b="1" dirty="0">
              <a:ln w="19050">
                <a:noFill/>
              </a:ln>
              <a:latin typeface="Garamond" panose="02020404030301010803" pitchFamily="18" charset="0"/>
            </a:endParaRP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Will today be </a:t>
            </a:r>
          </a:p>
          <a:p>
            <a:pPr algn="ctr"/>
            <a:r>
              <a:rPr lang="en-US" sz="3600" b="1" dirty="0">
                <a:ln w="19050">
                  <a:noFill/>
                </a:ln>
                <a:latin typeface="Garamond" panose="02020404030301010803" pitchFamily="18" charset="0"/>
              </a:rPr>
              <a:t>your BEST memory?</a:t>
            </a:r>
          </a:p>
        </p:txBody>
      </p:sp>
    </p:spTree>
    <p:extLst>
      <p:ext uri="{BB962C8B-B14F-4D97-AF65-F5344CB8AC3E}">
        <p14:creationId xmlns:p14="http://schemas.microsoft.com/office/powerpoint/2010/main" val="3123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7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74</TotalTime>
  <Words>146</Words>
  <Application>Microsoft Office PowerPoint</Application>
  <PresentationFormat>On-screen Show (4:3)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Garamond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4</cp:revision>
  <dcterms:created xsi:type="dcterms:W3CDTF">2023-08-14T22:17:31Z</dcterms:created>
  <dcterms:modified xsi:type="dcterms:W3CDTF">2023-08-21T12:04:03Z</dcterms:modified>
</cp:coreProperties>
</file>