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otype Corsiva" panose="03010101010201010101" pitchFamily="66" charset="0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45"/>
    <a:srgbClr val="E9B869"/>
    <a:srgbClr val="E4A948"/>
    <a:srgbClr val="C28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0F71-1E84-468C-88B3-D11E886002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E601-0AA3-4843-A5B0-1BCAF3BFA8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" y="0"/>
            <a:ext cx="9128875" cy="5134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72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  <a:t>No One Can Take Your Joy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John 16:19-22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447800"/>
            <a:ext cx="9144000" cy="5409460"/>
            <a:chOff x="0" y="1447800"/>
            <a:chExt cx="9144000" cy="5409460"/>
          </a:xfrm>
        </p:grpSpPr>
        <p:sp>
          <p:nvSpPr>
            <p:cNvPr id="2" name="Rectangle 1"/>
            <p:cNvSpPr/>
            <p:nvPr/>
          </p:nvSpPr>
          <p:spPr>
            <a:xfrm>
              <a:off x="0" y="1447800"/>
              <a:ext cx="9144000" cy="5067300"/>
            </a:xfrm>
            <a:prstGeom prst="rect">
              <a:avLst/>
            </a:prstGeom>
            <a:solidFill>
              <a:srgbClr val="C28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34" b="24319"/>
            <a:stretch/>
          </p:blipFill>
          <p:spPr>
            <a:xfrm>
              <a:off x="0" y="5178082"/>
              <a:ext cx="9144000" cy="1679178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0" y="5178082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304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E9B869"/>
                </a:solidFill>
                <a:latin typeface="Monotype Corsiva" pitchFamily="66" charset="0"/>
              </a:rPr>
              <a:t>Sorrows Cannot Take Your Joy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511314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Isaiah 35:8-10</a:t>
            </a:r>
          </a:p>
          <a:p>
            <a:pPr algn="ctr"/>
            <a:r>
              <a:rPr lang="en-US" sz="3200" b="1" dirty="0"/>
              <a:t>We will sorrow (2 Cor. 6:10)</a:t>
            </a:r>
          </a:p>
          <a:p>
            <a:pPr algn="ctr"/>
            <a:r>
              <a:rPr lang="en-US" sz="3200" b="1" dirty="0"/>
              <a:t>Paul sorrowed over brethren (2 Cor. 2:1-8)</a:t>
            </a:r>
          </a:p>
          <a:p>
            <a:pPr algn="ctr"/>
            <a:r>
              <a:rPr lang="en-US" sz="3200" b="1" dirty="0"/>
              <a:t>Things of this life will cause sorrow</a:t>
            </a:r>
          </a:p>
          <a:p>
            <a:pPr algn="ctr"/>
            <a:r>
              <a:rPr lang="en-US" sz="2800" i="1" dirty="0"/>
              <a:t>Death of loved one (Acts 9:39; John 11; John 16)</a:t>
            </a:r>
          </a:p>
          <a:p>
            <a:pPr algn="ctr"/>
            <a:r>
              <a:rPr lang="en-US" sz="2800" i="1" dirty="0"/>
              <a:t>Job Loss (Matt. 6:33)</a:t>
            </a:r>
          </a:p>
          <a:p>
            <a:pPr algn="ctr"/>
            <a:r>
              <a:rPr lang="en-US" sz="2800" i="1" dirty="0"/>
              <a:t>Weakness of the body (2 Cor. 12:9; Job 4:3-6)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447800"/>
            <a:ext cx="9144000" cy="5409460"/>
            <a:chOff x="0" y="1447800"/>
            <a:chExt cx="9144000" cy="5409460"/>
          </a:xfrm>
        </p:grpSpPr>
        <p:sp>
          <p:nvSpPr>
            <p:cNvPr id="9" name="Rectangle 8"/>
            <p:cNvSpPr/>
            <p:nvPr/>
          </p:nvSpPr>
          <p:spPr>
            <a:xfrm>
              <a:off x="0" y="1447800"/>
              <a:ext cx="9144000" cy="5067300"/>
            </a:xfrm>
            <a:prstGeom prst="rect">
              <a:avLst/>
            </a:prstGeom>
            <a:solidFill>
              <a:srgbClr val="C28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34" b="24319"/>
            <a:stretch/>
          </p:blipFill>
          <p:spPr>
            <a:xfrm>
              <a:off x="0" y="5178082"/>
              <a:ext cx="9144000" cy="1679178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5178082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  <a:latin typeface="Monotype Corsiva" pitchFamily="66" charset="0"/>
              </a:rPr>
              <a:t>Persecution Cannot Take Your Joy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4322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Romans 5:3-5</a:t>
            </a:r>
          </a:p>
          <a:p>
            <a:pPr algn="ctr"/>
            <a:r>
              <a:rPr lang="en-US" sz="3200" b="1" dirty="0"/>
              <a:t>2 Corinthians 7:4</a:t>
            </a:r>
          </a:p>
          <a:p>
            <a:pPr algn="ctr"/>
            <a:r>
              <a:rPr lang="en-US" sz="3200" b="1" dirty="0"/>
              <a:t>2 Corinthians 8:2</a:t>
            </a:r>
          </a:p>
          <a:p>
            <a:pPr algn="ctr"/>
            <a:r>
              <a:rPr lang="en-US" sz="3200" b="1" dirty="0"/>
              <a:t>Hebrews 10:34</a:t>
            </a:r>
          </a:p>
          <a:p>
            <a:pPr algn="ctr"/>
            <a:r>
              <a:rPr lang="en-US" sz="3200" b="1" dirty="0"/>
              <a:t>1 Peter 1:4-7</a:t>
            </a:r>
          </a:p>
          <a:p>
            <a:pPr algn="ctr"/>
            <a:r>
              <a:rPr lang="en-US" sz="3200" b="1" dirty="0"/>
              <a:t>1 Peter 4:13</a:t>
            </a:r>
          </a:p>
          <a:p>
            <a:pPr algn="ctr"/>
            <a:r>
              <a:rPr lang="en-US" sz="3200" b="1" dirty="0"/>
              <a:t>Matthew 5:12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35797"/>
            <a:ext cx="9144000" cy="5219700"/>
          </a:xfrm>
          <a:prstGeom prst="rect">
            <a:avLst/>
          </a:prstGeom>
          <a:solidFill>
            <a:srgbClr val="C2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4" b="24319"/>
          <a:stretch/>
        </p:blipFill>
        <p:spPr>
          <a:xfrm>
            <a:off x="0" y="5178082"/>
            <a:ext cx="9144000" cy="16791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17808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  <a:latin typeface="Monotype Corsiva" pitchFamily="66" charset="0"/>
              </a:rPr>
              <a:t>Only YOU can lose your joy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28600" y="1219200"/>
            <a:ext cx="9144000" cy="418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Drifting will cause you to lose your joy </a:t>
            </a:r>
          </a:p>
          <a:p>
            <a:pPr algn="ctr"/>
            <a:r>
              <a:rPr lang="en-US" sz="3200" b="1" dirty="0"/>
              <a:t>(Hebrews 2:1)</a:t>
            </a:r>
          </a:p>
          <a:p>
            <a:pPr algn="ctr"/>
            <a:r>
              <a:rPr lang="en-US" sz="3200" b="1" dirty="0"/>
              <a:t>Neglect will cause you to lose your joy </a:t>
            </a:r>
          </a:p>
          <a:p>
            <a:pPr algn="ctr"/>
            <a:r>
              <a:rPr lang="en-US" sz="3200" b="1" dirty="0"/>
              <a:t>(Hebrews 2:3)</a:t>
            </a:r>
          </a:p>
          <a:p>
            <a:pPr algn="ctr"/>
            <a:r>
              <a:rPr lang="en-US" sz="3200" b="1" dirty="0"/>
              <a:t>Being Lukewarm is a sign of a loss of joy </a:t>
            </a:r>
          </a:p>
          <a:p>
            <a:pPr algn="ctr"/>
            <a:r>
              <a:rPr lang="en-US" sz="3200" b="1" dirty="0"/>
              <a:t>(Revelation 3:19)</a:t>
            </a:r>
          </a:p>
          <a:p>
            <a:pPr algn="ctr"/>
            <a:r>
              <a:rPr lang="en-US" sz="3200" b="1" dirty="0"/>
              <a:t>Pursuing sin will cause you to lose your joy </a:t>
            </a:r>
          </a:p>
          <a:p>
            <a:pPr algn="ctr"/>
            <a:r>
              <a:rPr lang="en-US" sz="3200" b="1" dirty="0"/>
              <a:t>(Psalm 51:3-4)</a:t>
            </a:r>
            <a:endParaRPr lang="en-US" sz="28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7" y="-32266"/>
            <a:ext cx="9157727" cy="5134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32266"/>
            <a:ext cx="4849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  <a:t>No One Can Take Your Joy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Nothing in this life changes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the realities of Christ’s resurrection!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99" y="152400"/>
            <a:ext cx="30253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C345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Revelation 19:7</a:t>
            </a:r>
          </a:p>
          <a:p>
            <a:pPr algn="ctr"/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C345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C345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Have you made yourself ready?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C345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Can you rejoice?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184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Monotype Corsiva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Willis</cp:lastModifiedBy>
  <cp:revision>32</cp:revision>
  <dcterms:created xsi:type="dcterms:W3CDTF">2011-04-05T16:04:54Z</dcterms:created>
  <dcterms:modified xsi:type="dcterms:W3CDTF">2023-07-03T15:00:41Z</dcterms:modified>
</cp:coreProperties>
</file>