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 id="259" r:id="rId4"/>
    <p:sldId id="260" r:id="rId5"/>
    <p:sldId id="261" r:id="rId6"/>
    <p:sldId id="262" r:id="rId7"/>
    <p:sldId id="263" r:id="rId8"/>
  </p:sldIdLst>
  <p:sldSz cx="9144000" cy="6858000" type="screen4x3"/>
  <p:notesSz cx="6858000" cy="9144000"/>
  <p:embeddedFontLst>
    <p:embeddedFont>
      <p:font typeface="Adobe Garamond Pro Bold" panose="02020702060506020403" pitchFamily="18" charset="0"/>
      <p:bold r:id="rId9"/>
      <p:boldItalic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13" d="100"/>
          <a:sy n="113" d="100"/>
        </p:scale>
        <p:origin x="921"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27A0F2-44EE-4085-8E23-10D7371B4270}"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925ED-B924-417E-A884-7E59D7368823}" type="slidenum">
              <a:rPr lang="en-US" smtClean="0"/>
              <a:t>‹#›</a:t>
            </a:fld>
            <a:endParaRPr lang="en-US"/>
          </a:p>
        </p:txBody>
      </p:sp>
    </p:spTree>
    <p:extLst>
      <p:ext uri="{BB962C8B-B14F-4D97-AF65-F5344CB8AC3E}">
        <p14:creationId xmlns:p14="http://schemas.microsoft.com/office/powerpoint/2010/main" val="34329863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27A0F2-44EE-4085-8E23-10D7371B4270}"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925ED-B924-417E-A884-7E59D7368823}" type="slidenum">
              <a:rPr lang="en-US" smtClean="0"/>
              <a:t>‹#›</a:t>
            </a:fld>
            <a:endParaRPr lang="en-US"/>
          </a:p>
        </p:txBody>
      </p:sp>
    </p:spTree>
    <p:extLst>
      <p:ext uri="{BB962C8B-B14F-4D97-AF65-F5344CB8AC3E}">
        <p14:creationId xmlns:p14="http://schemas.microsoft.com/office/powerpoint/2010/main" val="3155219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27A0F2-44EE-4085-8E23-10D7371B4270}"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925ED-B924-417E-A884-7E59D7368823}" type="slidenum">
              <a:rPr lang="en-US" smtClean="0"/>
              <a:t>‹#›</a:t>
            </a:fld>
            <a:endParaRPr lang="en-US"/>
          </a:p>
        </p:txBody>
      </p:sp>
    </p:spTree>
    <p:extLst>
      <p:ext uri="{BB962C8B-B14F-4D97-AF65-F5344CB8AC3E}">
        <p14:creationId xmlns:p14="http://schemas.microsoft.com/office/powerpoint/2010/main" val="2156161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27A0F2-44EE-4085-8E23-10D7371B4270}"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925ED-B924-417E-A884-7E59D7368823}" type="slidenum">
              <a:rPr lang="en-US" smtClean="0"/>
              <a:t>‹#›</a:t>
            </a:fld>
            <a:endParaRPr lang="en-US"/>
          </a:p>
        </p:txBody>
      </p:sp>
    </p:spTree>
    <p:extLst>
      <p:ext uri="{BB962C8B-B14F-4D97-AF65-F5344CB8AC3E}">
        <p14:creationId xmlns:p14="http://schemas.microsoft.com/office/powerpoint/2010/main" val="3562610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27A0F2-44EE-4085-8E23-10D7371B4270}"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925ED-B924-417E-A884-7E59D7368823}" type="slidenum">
              <a:rPr lang="en-US" smtClean="0"/>
              <a:t>‹#›</a:t>
            </a:fld>
            <a:endParaRPr lang="en-US"/>
          </a:p>
        </p:txBody>
      </p:sp>
    </p:spTree>
    <p:extLst>
      <p:ext uri="{BB962C8B-B14F-4D97-AF65-F5344CB8AC3E}">
        <p14:creationId xmlns:p14="http://schemas.microsoft.com/office/powerpoint/2010/main" val="4130123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27A0F2-44EE-4085-8E23-10D7371B4270}"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925ED-B924-417E-A884-7E59D7368823}" type="slidenum">
              <a:rPr lang="en-US" smtClean="0"/>
              <a:t>‹#›</a:t>
            </a:fld>
            <a:endParaRPr lang="en-US"/>
          </a:p>
        </p:txBody>
      </p:sp>
    </p:spTree>
    <p:extLst>
      <p:ext uri="{BB962C8B-B14F-4D97-AF65-F5344CB8AC3E}">
        <p14:creationId xmlns:p14="http://schemas.microsoft.com/office/powerpoint/2010/main" val="1787470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27A0F2-44EE-4085-8E23-10D7371B4270}"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925ED-B924-417E-A884-7E59D7368823}" type="slidenum">
              <a:rPr lang="en-US" smtClean="0"/>
              <a:t>‹#›</a:t>
            </a:fld>
            <a:endParaRPr lang="en-US"/>
          </a:p>
        </p:txBody>
      </p:sp>
    </p:spTree>
    <p:extLst>
      <p:ext uri="{BB962C8B-B14F-4D97-AF65-F5344CB8AC3E}">
        <p14:creationId xmlns:p14="http://schemas.microsoft.com/office/powerpoint/2010/main" val="95043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27A0F2-44EE-4085-8E23-10D7371B4270}"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925ED-B924-417E-A884-7E59D7368823}" type="slidenum">
              <a:rPr lang="en-US" smtClean="0"/>
              <a:t>‹#›</a:t>
            </a:fld>
            <a:endParaRPr lang="en-US"/>
          </a:p>
        </p:txBody>
      </p:sp>
    </p:spTree>
    <p:extLst>
      <p:ext uri="{BB962C8B-B14F-4D97-AF65-F5344CB8AC3E}">
        <p14:creationId xmlns:p14="http://schemas.microsoft.com/office/powerpoint/2010/main" val="36923131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7A0F2-44EE-4085-8E23-10D7371B4270}"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925ED-B924-417E-A884-7E59D7368823}" type="slidenum">
              <a:rPr lang="en-US" smtClean="0"/>
              <a:t>‹#›</a:t>
            </a:fld>
            <a:endParaRPr lang="en-US"/>
          </a:p>
        </p:txBody>
      </p:sp>
    </p:spTree>
    <p:extLst>
      <p:ext uri="{BB962C8B-B14F-4D97-AF65-F5344CB8AC3E}">
        <p14:creationId xmlns:p14="http://schemas.microsoft.com/office/powerpoint/2010/main" val="1955093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27A0F2-44EE-4085-8E23-10D7371B4270}"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925ED-B924-417E-A884-7E59D7368823}" type="slidenum">
              <a:rPr lang="en-US" smtClean="0"/>
              <a:t>‹#›</a:t>
            </a:fld>
            <a:endParaRPr lang="en-US"/>
          </a:p>
        </p:txBody>
      </p:sp>
    </p:spTree>
    <p:extLst>
      <p:ext uri="{BB962C8B-B14F-4D97-AF65-F5344CB8AC3E}">
        <p14:creationId xmlns:p14="http://schemas.microsoft.com/office/powerpoint/2010/main" val="1314466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27A0F2-44EE-4085-8E23-10D7371B4270}"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925ED-B924-417E-A884-7E59D7368823}" type="slidenum">
              <a:rPr lang="en-US" smtClean="0"/>
              <a:t>‹#›</a:t>
            </a:fld>
            <a:endParaRPr lang="en-US"/>
          </a:p>
        </p:txBody>
      </p:sp>
    </p:spTree>
    <p:extLst>
      <p:ext uri="{BB962C8B-B14F-4D97-AF65-F5344CB8AC3E}">
        <p14:creationId xmlns:p14="http://schemas.microsoft.com/office/powerpoint/2010/main" val="3950754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7A0F2-44EE-4085-8E23-10D7371B4270}" type="datetimeFigureOut">
              <a:rPr lang="en-US" smtClean="0"/>
              <a:t>7/17/2023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925ED-B924-417E-A884-7E59D7368823}" type="slidenum">
              <a:rPr lang="en-US" smtClean="0"/>
              <a:t>‹#›</a:t>
            </a:fld>
            <a:endParaRPr lang="en-US"/>
          </a:p>
        </p:txBody>
      </p:sp>
    </p:spTree>
    <p:extLst>
      <p:ext uri="{BB962C8B-B14F-4D97-AF65-F5344CB8AC3E}">
        <p14:creationId xmlns:p14="http://schemas.microsoft.com/office/powerpoint/2010/main" val="3107509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844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DD823DB-66BE-EB77-7D10-0D3930060E6A}"/>
              </a:ext>
            </a:extLst>
          </p:cNvPr>
          <p:cNvSpPr txBox="1"/>
          <p:nvPr/>
        </p:nvSpPr>
        <p:spPr>
          <a:xfrm>
            <a:off x="64707" y="201140"/>
            <a:ext cx="2087033" cy="523220"/>
          </a:xfrm>
          <a:prstGeom prst="rect">
            <a:avLst/>
          </a:prstGeom>
          <a:noFill/>
        </p:spPr>
        <p:txBody>
          <a:bodyPr wrap="square" rtlCol="0">
            <a:spAutoFit/>
          </a:bodyPr>
          <a:lstStyle/>
          <a:p>
            <a:pPr algn="ctr"/>
            <a:r>
              <a:rPr lang="en-US" sz="2800" dirty="0">
                <a:ln w="12700">
                  <a:noFill/>
                </a:ln>
                <a:solidFill>
                  <a:schemeClr val="bg1"/>
                </a:solidFill>
                <a:latin typeface="Adobe Garamond Pro Bold" panose="02020702060506020403" pitchFamily="18" charset="0"/>
              </a:rPr>
              <a:t>Falling From</a:t>
            </a:r>
          </a:p>
        </p:txBody>
      </p:sp>
      <p:grpSp>
        <p:nvGrpSpPr>
          <p:cNvPr id="38" name="Group 37">
            <a:extLst>
              <a:ext uri="{FF2B5EF4-FFF2-40B4-BE49-F238E27FC236}">
                <a16:creationId xmlns:a16="http://schemas.microsoft.com/office/drawing/2014/main" id="{349EDBB5-1CEE-F4C1-994D-8FE8C8EEF4D3}"/>
              </a:ext>
            </a:extLst>
          </p:cNvPr>
          <p:cNvGrpSpPr/>
          <p:nvPr/>
        </p:nvGrpSpPr>
        <p:grpSpPr>
          <a:xfrm>
            <a:off x="477043" y="612462"/>
            <a:ext cx="1262359" cy="6067739"/>
            <a:chOff x="567267" y="117161"/>
            <a:chExt cx="1262359" cy="6067739"/>
          </a:xfrm>
        </p:grpSpPr>
        <p:sp>
          <p:nvSpPr>
            <p:cNvPr id="29" name="Freeform: Shape 28">
              <a:extLst>
                <a:ext uri="{FF2B5EF4-FFF2-40B4-BE49-F238E27FC236}">
                  <a16:creationId xmlns:a16="http://schemas.microsoft.com/office/drawing/2014/main" id="{04DEE3EA-1427-0B2F-A341-08946F12200F}"/>
                </a:ext>
              </a:extLst>
            </p:cNvPr>
            <p:cNvSpPr/>
            <p:nvPr/>
          </p:nvSpPr>
          <p:spPr>
            <a:xfrm>
              <a:off x="1198446" y="381000"/>
              <a:ext cx="631179" cy="5803900"/>
            </a:xfrm>
            <a:custGeom>
              <a:avLst/>
              <a:gdLst>
                <a:gd name="connsiteX0" fmla="*/ 0 w 631179"/>
                <a:gd name="connsiteY0" fmla="*/ 0 h 5803900"/>
                <a:gd name="connsiteX1" fmla="*/ 631179 w 631179"/>
                <a:gd name="connsiteY1" fmla="*/ 0 h 5803900"/>
                <a:gd name="connsiteX2" fmla="*/ 631179 w 631179"/>
                <a:gd name="connsiteY2" fmla="*/ 4643120 h 5803900"/>
                <a:gd name="connsiteX3" fmla="*/ 0 w 631179"/>
                <a:gd name="connsiteY3" fmla="*/ 580390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4643120"/>
                  </a:lnTo>
                  <a:lnTo>
                    <a:pt x="0" y="58039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8EE84A57-80E0-36DC-5437-25FB6D5D59D9}"/>
                </a:ext>
              </a:extLst>
            </p:cNvPr>
            <p:cNvSpPr/>
            <p:nvPr/>
          </p:nvSpPr>
          <p:spPr>
            <a:xfrm>
              <a:off x="567267" y="381000"/>
              <a:ext cx="631179" cy="5803900"/>
            </a:xfrm>
            <a:custGeom>
              <a:avLst/>
              <a:gdLst>
                <a:gd name="connsiteX0" fmla="*/ 0 w 631179"/>
                <a:gd name="connsiteY0" fmla="*/ 0 h 5803900"/>
                <a:gd name="connsiteX1" fmla="*/ 631179 w 631179"/>
                <a:gd name="connsiteY1" fmla="*/ 0 h 5803900"/>
                <a:gd name="connsiteX2" fmla="*/ 631179 w 631179"/>
                <a:gd name="connsiteY2" fmla="*/ 5803900 h 5803900"/>
                <a:gd name="connsiteX3" fmla="*/ 0 w 631179"/>
                <a:gd name="connsiteY3" fmla="*/ 464312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5803900"/>
                  </a:lnTo>
                  <a:lnTo>
                    <a:pt x="0" y="4643120"/>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extLst>
                <a:ext uri="{FF2B5EF4-FFF2-40B4-BE49-F238E27FC236}">
                  <a16:creationId xmlns:a16="http://schemas.microsoft.com/office/drawing/2014/main" id="{F20664ED-2139-7015-13B2-60D0002BFA3C}"/>
                </a:ext>
              </a:extLst>
            </p:cNvPr>
            <p:cNvSpPr txBox="1"/>
            <p:nvPr/>
          </p:nvSpPr>
          <p:spPr>
            <a:xfrm>
              <a:off x="567268" y="1091833"/>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R</a:t>
              </a:r>
            </a:p>
          </p:txBody>
        </p:sp>
        <p:sp>
          <p:nvSpPr>
            <p:cNvPr id="33" name="TextBox 32">
              <a:extLst>
                <a:ext uri="{FF2B5EF4-FFF2-40B4-BE49-F238E27FC236}">
                  <a16:creationId xmlns:a16="http://schemas.microsoft.com/office/drawing/2014/main" id="{1CB89D4F-6F23-8C4F-EB9B-9090D489148E}"/>
                </a:ext>
              </a:extLst>
            </p:cNvPr>
            <p:cNvSpPr txBox="1"/>
            <p:nvPr/>
          </p:nvSpPr>
          <p:spPr>
            <a:xfrm>
              <a:off x="567267" y="117161"/>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G</a:t>
              </a:r>
            </a:p>
          </p:txBody>
        </p:sp>
        <p:sp>
          <p:nvSpPr>
            <p:cNvPr id="34" name="TextBox 33">
              <a:extLst>
                <a:ext uri="{FF2B5EF4-FFF2-40B4-BE49-F238E27FC236}">
                  <a16:creationId xmlns:a16="http://schemas.microsoft.com/office/drawing/2014/main" id="{487BB29B-A282-4265-98FB-986AA857336D}"/>
                </a:ext>
              </a:extLst>
            </p:cNvPr>
            <p:cNvSpPr txBox="1"/>
            <p:nvPr/>
          </p:nvSpPr>
          <p:spPr>
            <a:xfrm>
              <a:off x="567267" y="2066505"/>
              <a:ext cx="1250322"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A</a:t>
              </a:r>
            </a:p>
          </p:txBody>
        </p:sp>
        <p:sp>
          <p:nvSpPr>
            <p:cNvPr id="35" name="TextBox 34">
              <a:extLst>
                <a:ext uri="{FF2B5EF4-FFF2-40B4-BE49-F238E27FC236}">
                  <a16:creationId xmlns:a16="http://schemas.microsoft.com/office/drawing/2014/main" id="{37A2053C-1C78-7985-CD4D-459B4062E1F6}"/>
                </a:ext>
              </a:extLst>
            </p:cNvPr>
            <p:cNvSpPr txBox="1"/>
            <p:nvPr/>
          </p:nvSpPr>
          <p:spPr>
            <a:xfrm>
              <a:off x="573283" y="3041177"/>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C</a:t>
              </a:r>
            </a:p>
          </p:txBody>
        </p:sp>
        <p:sp>
          <p:nvSpPr>
            <p:cNvPr id="36" name="TextBox 35">
              <a:extLst>
                <a:ext uri="{FF2B5EF4-FFF2-40B4-BE49-F238E27FC236}">
                  <a16:creationId xmlns:a16="http://schemas.microsoft.com/office/drawing/2014/main" id="{6ECF54DF-6265-D737-AF6F-6FC2E823EFC8}"/>
                </a:ext>
              </a:extLst>
            </p:cNvPr>
            <p:cNvSpPr txBox="1"/>
            <p:nvPr/>
          </p:nvSpPr>
          <p:spPr>
            <a:xfrm>
              <a:off x="579299" y="4015849"/>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E</a:t>
              </a:r>
            </a:p>
          </p:txBody>
        </p:sp>
      </p:grpSp>
      <p:sp>
        <p:nvSpPr>
          <p:cNvPr id="39" name="Flowchart: Off-page Connector 38">
            <a:extLst>
              <a:ext uri="{FF2B5EF4-FFF2-40B4-BE49-F238E27FC236}">
                <a16:creationId xmlns:a16="http://schemas.microsoft.com/office/drawing/2014/main" id="{1D0AA79D-2177-8212-8655-7ED211910475}"/>
              </a:ext>
            </a:extLst>
          </p:cNvPr>
          <p:cNvSpPr/>
          <p:nvPr/>
        </p:nvSpPr>
        <p:spPr>
          <a:xfrm>
            <a:off x="477043" y="876301"/>
            <a:ext cx="1262355" cy="5803900"/>
          </a:xfrm>
          <a:prstGeom prst="flowChartOffpageConnector">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87E34F4-D1C4-367C-2099-8AE1D521CFB0}"/>
              </a:ext>
            </a:extLst>
          </p:cNvPr>
          <p:cNvSpPr txBox="1"/>
          <p:nvPr/>
        </p:nvSpPr>
        <p:spPr>
          <a:xfrm>
            <a:off x="2252133" y="201140"/>
            <a:ext cx="6891867" cy="6124754"/>
          </a:xfrm>
          <a:prstGeom prst="rect">
            <a:avLst/>
          </a:prstGeom>
          <a:noFill/>
        </p:spPr>
        <p:txBody>
          <a:bodyPr wrap="square" rtlCol="0">
            <a:spAutoFit/>
          </a:bodyPr>
          <a:lstStyle/>
          <a:p>
            <a:pPr algn="ctr"/>
            <a:r>
              <a:rPr lang="en-US" sz="2800" dirty="0">
                <a:ln w="12700">
                  <a:noFill/>
                </a:ln>
                <a:solidFill>
                  <a:schemeClr val="bg1"/>
                </a:solidFill>
                <a:latin typeface="Adobe Garamond Pro Bold" panose="02020702060506020403" pitchFamily="18" charset="0"/>
              </a:rPr>
              <a:t>Fundamental Principles:</a:t>
            </a:r>
          </a:p>
          <a:p>
            <a:pPr algn="ctr"/>
            <a:endParaRPr lang="en-US" sz="2800" dirty="0">
              <a:ln w="12700">
                <a:noFill/>
              </a:ln>
              <a:solidFill>
                <a:schemeClr val="bg1"/>
              </a:solidFill>
              <a:latin typeface="Adobe Garamond Pro Bold" panose="02020702060506020403" pitchFamily="18" charset="0"/>
            </a:endParaRP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God allows man to choose</a:t>
            </a:r>
          </a:p>
          <a:p>
            <a:pPr algn="ctr"/>
            <a:r>
              <a:rPr lang="en-US" sz="2800" dirty="0">
                <a:ln w="12700">
                  <a:noFill/>
                </a:ln>
                <a:solidFill>
                  <a:schemeClr val="bg1"/>
                </a:solidFill>
                <a:latin typeface="Adobe Garamond Pro Bold" panose="02020702060506020403" pitchFamily="18" charset="0"/>
              </a:rPr>
              <a:t>Matt. 11:28; John 5:40</a:t>
            </a:r>
          </a:p>
          <a:p>
            <a:pPr algn="ctr"/>
            <a:endParaRPr lang="en-US" sz="2800" dirty="0">
              <a:ln w="12700">
                <a:noFill/>
              </a:ln>
              <a:solidFill>
                <a:schemeClr val="bg1"/>
              </a:solidFill>
              <a:latin typeface="Adobe Garamond Pro Bold" panose="02020702060506020403" pitchFamily="18" charset="0"/>
            </a:endParaRP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God’s promises are conditional</a:t>
            </a:r>
          </a:p>
          <a:p>
            <a:pPr algn="ctr"/>
            <a:r>
              <a:rPr lang="en-US" sz="2800" dirty="0">
                <a:ln w="12700">
                  <a:noFill/>
                </a:ln>
                <a:solidFill>
                  <a:schemeClr val="bg1"/>
                </a:solidFill>
                <a:latin typeface="Adobe Garamond Pro Bold" panose="02020702060506020403" pitchFamily="18" charset="0"/>
              </a:rPr>
              <a:t>2 Chron. 15:2; Col. 1:22-23</a:t>
            </a:r>
          </a:p>
          <a:p>
            <a:pPr algn="ctr"/>
            <a:endParaRPr lang="en-US" sz="2800" dirty="0">
              <a:ln w="12700">
                <a:noFill/>
              </a:ln>
              <a:solidFill>
                <a:schemeClr val="bg1"/>
              </a:solidFill>
              <a:latin typeface="Adobe Garamond Pro Bold" panose="02020702060506020403" pitchFamily="18" charset="0"/>
            </a:endParaRP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God’s dealings with man </a:t>
            </a:r>
          </a:p>
          <a:p>
            <a:pPr algn="ctr"/>
            <a:r>
              <a:rPr lang="en-US" sz="2800" dirty="0">
                <a:ln w="12700">
                  <a:noFill/>
                </a:ln>
                <a:solidFill>
                  <a:schemeClr val="bg1"/>
                </a:solidFill>
                <a:latin typeface="Adobe Garamond Pro Bold" panose="02020702060506020403" pitchFamily="18" charset="0"/>
              </a:rPr>
              <a:t>have always been the same</a:t>
            </a:r>
          </a:p>
          <a:p>
            <a:pPr algn="ctr"/>
            <a:r>
              <a:rPr lang="en-US" sz="2800" dirty="0">
                <a:ln w="12700">
                  <a:noFill/>
                </a:ln>
                <a:solidFill>
                  <a:schemeClr val="bg1"/>
                </a:solidFill>
                <a:latin typeface="Adobe Garamond Pro Bold" panose="02020702060506020403" pitchFamily="18" charset="0"/>
              </a:rPr>
              <a:t>Ezekiel 18:20-22</a:t>
            </a:r>
          </a:p>
        </p:txBody>
      </p:sp>
    </p:spTree>
    <p:extLst>
      <p:ext uri="{BB962C8B-B14F-4D97-AF65-F5344CB8AC3E}">
        <p14:creationId xmlns:p14="http://schemas.microsoft.com/office/powerpoint/2010/main" val="298699459"/>
      </p:ext>
    </p:extLst>
  </p:cSld>
  <p:clrMapOvr>
    <a:masterClrMapping/>
  </p:clrMapOvr>
  <mc:AlternateContent xmlns:mc="http://schemas.openxmlformats.org/markup-compatibility/2006">
    <mc:Choice xmlns:p14="http://schemas.microsoft.com/office/powerpoint/2010/main" Requires="p14">
      <p:transition spd="slow" p14:dur="400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0">
                                            <p:txEl>
                                              <p:pRg st="3" end="3"/>
                                            </p:txEl>
                                          </p:spTgt>
                                        </p:tgtEl>
                                        <p:attrNameLst>
                                          <p:attrName>style.visibility</p:attrName>
                                        </p:attrNameLst>
                                      </p:cBhvr>
                                      <p:to>
                                        <p:strVal val="visible"/>
                                      </p:to>
                                    </p:set>
                                    <p:animEffect transition="in" filter="wipe(left)">
                                      <p:cBhvr>
                                        <p:cTn id="10" dur="500"/>
                                        <p:tgtEl>
                                          <p:spTgt spid="40">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0">
                                            <p:txEl>
                                              <p:pRg st="4" end="4"/>
                                            </p:txEl>
                                          </p:spTgt>
                                        </p:tgtEl>
                                        <p:attrNameLst>
                                          <p:attrName>style.visibility</p:attrName>
                                        </p:attrNameLst>
                                      </p:cBhvr>
                                      <p:to>
                                        <p:strVal val="visible"/>
                                      </p:to>
                                    </p:set>
                                    <p:animEffect transition="in" filter="wipe(left)">
                                      <p:cBhvr>
                                        <p:cTn id="13" dur="500"/>
                                        <p:tgtEl>
                                          <p:spTgt spid="40">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0">
                                            <p:txEl>
                                              <p:pRg st="7" end="7"/>
                                            </p:txEl>
                                          </p:spTgt>
                                        </p:tgtEl>
                                        <p:attrNameLst>
                                          <p:attrName>style.visibility</p:attrName>
                                        </p:attrNameLst>
                                      </p:cBhvr>
                                      <p:to>
                                        <p:strVal val="visible"/>
                                      </p:to>
                                    </p:set>
                                    <p:animEffect transition="in" filter="wipe(left)">
                                      <p:cBhvr>
                                        <p:cTn id="18" dur="500"/>
                                        <p:tgtEl>
                                          <p:spTgt spid="40">
                                            <p:txEl>
                                              <p:pRg st="7" end="7"/>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0">
                                            <p:txEl>
                                              <p:pRg st="8" end="8"/>
                                            </p:txEl>
                                          </p:spTgt>
                                        </p:tgtEl>
                                        <p:attrNameLst>
                                          <p:attrName>style.visibility</p:attrName>
                                        </p:attrNameLst>
                                      </p:cBhvr>
                                      <p:to>
                                        <p:strVal val="visible"/>
                                      </p:to>
                                    </p:set>
                                    <p:animEffect transition="in" filter="wipe(left)">
                                      <p:cBhvr>
                                        <p:cTn id="21" dur="500"/>
                                        <p:tgtEl>
                                          <p:spTgt spid="40">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0">
                                            <p:txEl>
                                              <p:pRg st="11" end="11"/>
                                            </p:txEl>
                                          </p:spTgt>
                                        </p:tgtEl>
                                        <p:attrNameLst>
                                          <p:attrName>style.visibility</p:attrName>
                                        </p:attrNameLst>
                                      </p:cBhvr>
                                      <p:to>
                                        <p:strVal val="visible"/>
                                      </p:to>
                                    </p:set>
                                    <p:animEffect transition="in" filter="wipe(left)">
                                      <p:cBhvr>
                                        <p:cTn id="26" dur="500"/>
                                        <p:tgtEl>
                                          <p:spTgt spid="40">
                                            <p:txEl>
                                              <p:pRg st="11" end="11"/>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40">
                                            <p:txEl>
                                              <p:pRg st="12" end="12"/>
                                            </p:txEl>
                                          </p:spTgt>
                                        </p:tgtEl>
                                        <p:attrNameLst>
                                          <p:attrName>style.visibility</p:attrName>
                                        </p:attrNameLst>
                                      </p:cBhvr>
                                      <p:to>
                                        <p:strVal val="visible"/>
                                      </p:to>
                                    </p:set>
                                    <p:animEffect transition="in" filter="wipe(left)">
                                      <p:cBhvr>
                                        <p:cTn id="29" dur="500"/>
                                        <p:tgtEl>
                                          <p:spTgt spid="40">
                                            <p:txEl>
                                              <p:pRg st="12" end="12"/>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40">
                                            <p:txEl>
                                              <p:pRg st="13" end="13"/>
                                            </p:txEl>
                                          </p:spTgt>
                                        </p:tgtEl>
                                        <p:attrNameLst>
                                          <p:attrName>style.visibility</p:attrName>
                                        </p:attrNameLst>
                                      </p:cBhvr>
                                      <p:to>
                                        <p:strVal val="visible"/>
                                      </p:to>
                                    </p:set>
                                    <p:animEffect transition="in" filter="wipe(left)">
                                      <p:cBhvr>
                                        <p:cTn id="32" dur="500"/>
                                        <p:tgtEl>
                                          <p:spTgt spid="4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DD823DB-66BE-EB77-7D10-0D3930060E6A}"/>
              </a:ext>
            </a:extLst>
          </p:cNvPr>
          <p:cNvSpPr txBox="1"/>
          <p:nvPr/>
        </p:nvSpPr>
        <p:spPr>
          <a:xfrm>
            <a:off x="64707" y="201140"/>
            <a:ext cx="2087033" cy="523220"/>
          </a:xfrm>
          <a:prstGeom prst="rect">
            <a:avLst/>
          </a:prstGeom>
          <a:noFill/>
        </p:spPr>
        <p:txBody>
          <a:bodyPr wrap="square" rtlCol="0">
            <a:spAutoFit/>
          </a:bodyPr>
          <a:lstStyle/>
          <a:p>
            <a:pPr algn="ctr"/>
            <a:r>
              <a:rPr lang="en-US" sz="2800" dirty="0">
                <a:ln w="12700">
                  <a:noFill/>
                </a:ln>
                <a:solidFill>
                  <a:schemeClr val="bg1"/>
                </a:solidFill>
                <a:latin typeface="Adobe Garamond Pro Bold" panose="02020702060506020403" pitchFamily="18" charset="0"/>
              </a:rPr>
              <a:t>Falling From</a:t>
            </a:r>
          </a:p>
        </p:txBody>
      </p:sp>
      <p:grpSp>
        <p:nvGrpSpPr>
          <p:cNvPr id="38" name="Group 37">
            <a:extLst>
              <a:ext uri="{FF2B5EF4-FFF2-40B4-BE49-F238E27FC236}">
                <a16:creationId xmlns:a16="http://schemas.microsoft.com/office/drawing/2014/main" id="{349EDBB5-1CEE-F4C1-994D-8FE8C8EEF4D3}"/>
              </a:ext>
            </a:extLst>
          </p:cNvPr>
          <p:cNvGrpSpPr/>
          <p:nvPr/>
        </p:nvGrpSpPr>
        <p:grpSpPr>
          <a:xfrm>
            <a:off x="477043" y="612462"/>
            <a:ext cx="1262359" cy="6067739"/>
            <a:chOff x="567267" y="117161"/>
            <a:chExt cx="1262359" cy="6067739"/>
          </a:xfrm>
        </p:grpSpPr>
        <p:sp>
          <p:nvSpPr>
            <p:cNvPr id="29" name="Freeform: Shape 28">
              <a:extLst>
                <a:ext uri="{FF2B5EF4-FFF2-40B4-BE49-F238E27FC236}">
                  <a16:creationId xmlns:a16="http://schemas.microsoft.com/office/drawing/2014/main" id="{04DEE3EA-1427-0B2F-A341-08946F12200F}"/>
                </a:ext>
              </a:extLst>
            </p:cNvPr>
            <p:cNvSpPr/>
            <p:nvPr/>
          </p:nvSpPr>
          <p:spPr>
            <a:xfrm>
              <a:off x="1198446" y="381000"/>
              <a:ext cx="631179" cy="5803900"/>
            </a:xfrm>
            <a:custGeom>
              <a:avLst/>
              <a:gdLst>
                <a:gd name="connsiteX0" fmla="*/ 0 w 631179"/>
                <a:gd name="connsiteY0" fmla="*/ 0 h 5803900"/>
                <a:gd name="connsiteX1" fmla="*/ 631179 w 631179"/>
                <a:gd name="connsiteY1" fmla="*/ 0 h 5803900"/>
                <a:gd name="connsiteX2" fmla="*/ 631179 w 631179"/>
                <a:gd name="connsiteY2" fmla="*/ 4643120 h 5803900"/>
                <a:gd name="connsiteX3" fmla="*/ 0 w 631179"/>
                <a:gd name="connsiteY3" fmla="*/ 580390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4643120"/>
                  </a:lnTo>
                  <a:lnTo>
                    <a:pt x="0" y="58039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8EE84A57-80E0-36DC-5437-25FB6D5D59D9}"/>
                </a:ext>
              </a:extLst>
            </p:cNvPr>
            <p:cNvSpPr/>
            <p:nvPr/>
          </p:nvSpPr>
          <p:spPr>
            <a:xfrm>
              <a:off x="567267" y="381000"/>
              <a:ext cx="631179" cy="5803900"/>
            </a:xfrm>
            <a:custGeom>
              <a:avLst/>
              <a:gdLst>
                <a:gd name="connsiteX0" fmla="*/ 0 w 631179"/>
                <a:gd name="connsiteY0" fmla="*/ 0 h 5803900"/>
                <a:gd name="connsiteX1" fmla="*/ 631179 w 631179"/>
                <a:gd name="connsiteY1" fmla="*/ 0 h 5803900"/>
                <a:gd name="connsiteX2" fmla="*/ 631179 w 631179"/>
                <a:gd name="connsiteY2" fmla="*/ 5803900 h 5803900"/>
                <a:gd name="connsiteX3" fmla="*/ 0 w 631179"/>
                <a:gd name="connsiteY3" fmla="*/ 464312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5803900"/>
                  </a:lnTo>
                  <a:lnTo>
                    <a:pt x="0" y="4643120"/>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extLst>
                <a:ext uri="{FF2B5EF4-FFF2-40B4-BE49-F238E27FC236}">
                  <a16:creationId xmlns:a16="http://schemas.microsoft.com/office/drawing/2014/main" id="{F20664ED-2139-7015-13B2-60D0002BFA3C}"/>
                </a:ext>
              </a:extLst>
            </p:cNvPr>
            <p:cNvSpPr txBox="1"/>
            <p:nvPr/>
          </p:nvSpPr>
          <p:spPr>
            <a:xfrm>
              <a:off x="567268" y="1091833"/>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R</a:t>
              </a:r>
            </a:p>
          </p:txBody>
        </p:sp>
        <p:sp>
          <p:nvSpPr>
            <p:cNvPr id="33" name="TextBox 32">
              <a:extLst>
                <a:ext uri="{FF2B5EF4-FFF2-40B4-BE49-F238E27FC236}">
                  <a16:creationId xmlns:a16="http://schemas.microsoft.com/office/drawing/2014/main" id="{1CB89D4F-6F23-8C4F-EB9B-9090D489148E}"/>
                </a:ext>
              </a:extLst>
            </p:cNvPr>
            <p:cNvSpPr txBox="1"/>
            <p:nvPr/>
          </p:nvSpPr>
          <p:spPr>
            <a:xfrm>
              <a:off x="567267" y="117161"/>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G</a:t>
              </a:r>
            </a:p>
          </p:txBody>
        </p:sp>
        <p:sp>
          <p:nvSpPr>
            <p:cNvPr id="34" name="TextBox 33">
              <a:extLst>
                <a:ext uri="{FF2B5EF4-FFF2-40B4-BE49-F238E27FC236}">
                  <a16:creationId xmlns:a16="http://schemas.microsoft.com/office/drawing/2014/main" id="{487BB29B-A282-4265-98FB-986AA857336D}"/>
                </a:ext>
              </a:extLst>
            </p:cNvPr>
            <p:cNvSpPr txBox="1"/>
            <p:nvPr/>
          </p:nvSpPr>
          <p:spPr>
            <a:xfrm>
              <a:off x="567267" y="2066505"/>
              <a:ext cx="1250322"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A</a:t>
              </a:r>
            </a:p>
          </p:txBody>
        </p:sp>
        <p:sp>
          <p:nvSpPr>
            <p:cNvPr id="35" name="TextBox 34">
              <a:extLst>
                <a:ext uri="{FF2B5EF4-FFF2-40B4-BE49-F238E27FC236}">
                  <a16:creationId xmlns:a16="http://schemas.microsoft.com/office/drawing/2014/main" id="{37A2053C-1C78-7985-CD4D-459B4062E1F6}"/>
                </a:ext>
              </a:extLst>
            </p:cNvPr>
            <p:cNvSpPr txBox="1"/>
            <p:nvPr/>
          </p:nvSpPr>
          <p:spPr>
            <a:xfrm>
              <a:off x="573283" y="3041177"/>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C</a:t>
              </a:r>
            </a:p>
          </p:txBody>
        </p:sp>
        <p:sp>
          <p:nvSpPr>
            <p:cNvPr id="36" name="TextBox 35">
              <a:extLst>
                <a:ext uri="{FF2B5EF4-FFF2-40B4-BE49-F238E27FC236}">
                  <a16:creationId xmlns:a16="http://schemas.microsoft.com/office/drawing/2014/main" id="{6ECF54DF-6265-D737-AF6F-6FC2E823EFC8}"/>
                </a:ext>
              </a:extLst>
            </p:cNvPr>
            <p:cNvSpPr txBox="1"/>
            <p:nvPr/>
          </p:nvSpPr>
          <p:spPr>
            <a:xfrm>
              <a:off x="579299" y="4015849"/>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E</a:t>
              </a:r>
            </a:p>
          </p:txBody>
        </p:sp>
      </p:grpSp>
      <p:sp>
        <p:nvSpPr>
          <p:cNvPr id="39" name="Flowchart: Off-page Connector 38">
            <a:extLst>
              <a:ext uri="{FF2B5EF4-FFF2-40B4-BE49-F238E27FC236}">
                <a16:creationId xmlns:a16="http://schemas.microsoft.com/office/drawing/2014/main" id="{1D0AA79D-2177-8212-8655-7ED211910475}"/>
              </a:ext>
            </a:extLst>
          </p:cNvPr>
          <p:cNvSpPr/>
          <p:nvPr/>
        </p:nvSpPr>
        <p:spPr>
          <a:xfrm>
            <a:off x="477043" y="876301"/>
            <a:ext cx="1262355" cy="5803900"/>
          </a:xfrm>
          <a:prstGeom prst="flowChartOffpageConnector">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87E34F4-D1C4-367C-2099-8AE1D521CFB0}"/>
              </a:ext>
            </a:extLst>
          </p:cNvPr>
          <p:cNvSpPr txBox="1"/>
          <p:nvPr/>
        </p:nvSpPr>
        <p:spPr>
          <a:xfrm>
            <a:off x="2252133" y="201140"/>
            <a:ext cx="6891867" cy="5693866"/>
          </a:xfrm>
          <a:prstGeom prst="rect">
            <a:avLst/>
          </a:prstGeom>
          <a:noFill/>
        </p:spPr>
        <p:txBody>
          <a:bodyPr wrap="square" rtlCol="0">
            <a:spAutoFit/>
          </a:bodyPr>
          <a:lstStyle/>
          <a:p>
            <a:pPr algn="ctr"/>
            <a:r>
              <a:rPr lang="en-US" sz="2800" dirty="0">
                <a:ln w="12700">
                  <a:noFill/>
                </a:ln>
                <a:solidFill>
                  <a:schemeClr val="bg1"/>
                </a:solidFill>
                <a:latin typeface="Adobe Garamond Pro Bold" panose="02020702060506020403" pitchFamily="18" charset="0"/>
              </a:rPr>
              <a:t>The Danger of Error</a:t>
            </a:r>
          </a:p>
          <a:p>
            <a:pPr algn="ctr"/>
            <a:endParaRPr lang="en-US" sz="2800" dirty="0">
              <a:ln w="12700">
                <a:noFill/>
              </a:ln>
              <a:solidFill>
                <a:schemeClr val="bg1"/>
              </a:solidFill>
              <a:latin typeface="Adobe Garamond Pro Bold" panose="02020702060506020403" pitchFamily="18" charset="0"/>
            </a:endParaRP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The Devil’s Business</a:t>
            </a:r>
          </a:p>
          <a:p>
            <a:pPr algn="ctr"/>
            <a:r>
              <a:rPr lang="en-US" sz="2800" dirty="0">
                <a:ln w="12700">
                  <a:noFill/>
                </a:ln>
                <a:solidFill>
                  <a:schemeClr val="bg1"/>
                </a:solidFill>
                <a:latin typeface="Adobe Garamond Pro Bold" panose="02020702060506020403" pitchFamily="18" charset="0"/>
              </a:rPr>
              <a:t>1 Pet. 5:8; Gen. 2:17, 3:4</a:t>
            </a:r>
          </a:p>
          <a:p>
            <a:pPr algn="ctr"/>
            <a:endParaRPr lang="en-US" sz="2800" dirty="0">
              <a:ln w="12700">
                <a:noFill/>
              </a:ln>
              <a:solidFill>
                <a:schemeClr val="bg1"/>
              </a:solidFill>
              <a:latin typeface="Adobe Garamond Pro Bold" panose="02020702060506020403" pitchFamily="18" charset="0"/>
            </a:endParaRP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We must not be deceived!</a:t>
            </a:r>
          </a:p>
          <a:p>
            <a:pPr algn="ctr"/>
            <a:r>
              <a:rPr lang="en-US" sz="2800" dirty="0">
                <a:ln w="12700">
                  <a:noFill/>
                </a:ln>
                <a:solidFill>
                  <a:schemeClr val="bg1"/>
                </a:solidFill>
                <a:latin typeface="Adobe Garamond Pro Bold" panose="02020702060506020403" pitchFamily="18" charset="0"/>
              </a:rPr>
              <a:t>2 Cor. 11:3; Heb. 2:1-3</a:t>
            </a:r>
          </a:p>
          <a:p>
            <a:pPr algn="ctr"/>
            <a:endParaRPr lang="en-US" sz="2800" dirty="0">
              <a:ln w="12700">
                <a:noFill/>
              </a:ln>
              <a:solidFill>
                <a:schemeClr val="bg1"/>
              </a:solidFill>
              <a:latin typeface="Adobe Garamond Pro Bold" panose="02020702060506020403" pitchFamily="18" charset="0"/>
            </a:endParaRP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Why are there warnings in Scripture?</a:t>
            </a:r>
          </a:p>
          <a:p>
            <a:pPr algn="ctr"/>
            <a:r>
              <a:rPr lang="en-US" sz="2800" dirty="0">
                <a:ln w="12700">
                  <a:noFill/>
                </a:ln>
                <a:solidFill>
                  <a:schemeClr val="bg1"/>
                </a:solidFill>
                <a:latin typeface="Adobe Garamond Pro Bold" panose="02020702060506020403" pitchFamily="18" charset="0"/>
              </a:rPr>
              <a:t>1 Cor. 1:10; Heb. 4:11</a:t>
            </a:r>
          </a:p>
        </p:txBody>
      </p:sp>
    </p:spTree>
    <p:extLst>
      <p:ext uri="{BB962C8B-B14F-4D97-AF65-F5344CB8AC3E}">
        <p14:creationId xmlns:p14="http://schemas.microsoft.com/office/powerpoint/2010/main" val="1178772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xEl>
                                              <p:pRg st="3" end="3"/>
                                            </p:txEl>
                                          </p:spTgt>
                                        </p:tgtEl>
                                        <p:attrNameLst>
                                          <p:attrName>style.visibility</p:attrName>
                                        </p:attrNameLst>
                                      </p:cBhvr>
                                      <p:to>
                                        <p:strVal val="visible"/>
                                      </p:to>
                                    </p:set>
                                    <p:animEffect transition="in" filter="wipe(left)">
                                      <p:cBhvr>
                                        <p:cTn id="11" dur="500"/>
                                        <p:tgtEl>
                                          <p:spTgt spid="40">
                                            <p:txEl>
                                              <p:pRg st="3" end="3"/>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40">
                                            <p:txEl>
                                              <p:pRg st="4" end="4"/>
                                            </p:txEl>
                                          </p:spTgt>
                                        </p:tgtEl>
                                        <p:attrNameLst>
                                          <p:attrName>style.visibility</p:attrName>
                                        </p:attrNameLst>
                                      </p:cBhvr>
                                      <p:to>
                                        <p:strVal val="visible"/>
                                      </p:to>
                                    </p:set>
                                    <p:animEffect transition="in" filter="wipe(left)">
                                      <p:cBhvr>
                                        <p:cTn id="14" dur="500"/>
                                        <p:tgtEl>
                                          <p:spTgt spid="40">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0">
                                            <p:txEl>
                                              <p:pRg st="7" end="7"/>
                                            </p:txEl>
                                          </p:spTgt>
                                        </p:tgtEl>
                                        <p:attrNameLst>
                                          <p:attrName>style.visibility</p:attrName>
                                        </p:attrNameLst>
                                      </p:cBhvr>
                                      <p:to>
                                        <p:strVal val="visible"/>
                                      </p:to>
                                    </p:set>
                                    <p:animEffect transition="in" filter="wipe(left)">
                                      <p:cBhvr>
                                        <p:cTn id="19" dur="500"/>
                                        <p:tgtEl>
                                          <p:spTgt spid="40">
                                            <p:txEl>
                                              <p:pRg st="7" end="7"/>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0">
                                            <p:txEl>
                                              <p:pRg st="8" end="8"/>
                                            </p:txEl>
                                          </p:spTgt>
                                        </p:tgtEl>
                                        <p:attrNameLst>
                                          <p:attrName>style.visibility</p:attrName>
                                        </p:attrNameLst>
                                      </p:cBhvr>
                                      <p:to>
                                        <p:strVal val="visible"/>
                                      </p:to>
                                    </p:set>
                                    <p:animEffect transition="in" filter="wipe(left)">
                                      <p:cBhvr>
                                        <p:cTn id="22" dur="500"/>
                                        <p:tgtEl>
                                          <p:spTgt spid="40">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xEl>
                                              <p:pRg st="11" end="11"/>
                                            </p:txEl>
                                          </p:spTgt>
                                        </p:tgtEl>
                                        <p:attrNameLst>
                                          <p:attrName>style.visibility</p:attrName>
                                        </p:attrNameLst>
                                      </p:cBhvr>
                                      <p:to>
                                        <p:strVal val="visible"/>
                                      </p:to>
                                    </p:set>
                                    <p:animEffect transition="in" filter="wipe(left)">
                                      <p:cBhvr>
                                        <p:cTn id="27" dur="500"/>
                                        <p:tgtEl>
                                          <p:spTgt spid="40">
                                            <p:txEl>
                                              <p:pRg st="11" end="1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40">
                                            <p:txEl>
                                              <p:pRg st="12" end="12"/>
                                            </p:txEl>
                                          </p:spTgt>
                                        </p:tgtEl>
                                        <p:attrNameLst>
                                          <p:attrName>style.visibility</p:attrName>
                                        </p:attrNameLst>
                                      </p:cBhvr>
                                      <p:to>
                                        <p:strVal val="visible"/>
                                      </p:to>
                                    </p:set>
                                    <p:animEffect transition="in" filter="wipe(left)">
                                      <p:cBhvr>
                                        <p:cTn id="30" dur="500"/>
                                        <p:tgtEl>
                                          <p:spTgt spid="4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DD823DB-66BE-EB77-7D10-0D3930060E6A}"/>
              </a:ext>
            </a:extLst>
          </p:cNvPr>
          <p:cNvSpPr txBox="1"/>
          <p:nvPr/>
        </p:nvSpPr>
        <p:spPr>
          <a:xfrm>
            <a:off x="64707" y="201140"/>
            <a:ext cx="2087033" cy="523220"/>
          </a:xfrm>
          <a:prstGeom prst="rect">
            <a:avLst/>
          </a:prstGeom>
          <a:noFill/>
        </p:spPr>
        <p:txBody>
          <a:bodyPr wrap="square" rtlCol="0">
            <a:spAutoFit/>
          </a:bodyPr>
          <a:lstStyle/>
          <a:p>
            <a:pPr algn="ctr"/>
            <a:r>
              <a:rPr lang="en-US" sz="2800" dirty="0">
                <a:ln w="12700">
                  <a:noFill/>
                </a:ln>
                <a:solidFill>
                  <a:schemeClr val="bg1"/>
                </a:solidFill>
                <a:latin typeface="Adobe Garamond Pro Bold" panose="02020702060506020403" pitchFamily="18" charset="0"/>
              </a:rPr>
              <a:t>Falling From</a:t>
            </a:r>
          </a:p>
        </p:txBody>
      </p:sp>
      <p:grpSp>
        <p:nvGrpSpPr>
          <p:cNvPr id="38" name="Group 37">
            <a:extLst>
              <a:ext uri="{FF2B5EF4-FFF2-40B4-BE49-F238E27FC236}">
                <a16:creationId xmlns:a16="http://schemas.microsoft.com/office/drawing/2014/main" id="{349EDBB5-1CEE-F4C1-994D-8FE8C8EEF4D3}"/>
              </a:ext>
            </a:extLst>
          </p:cNvPr>
          <p:cNvGrpSpPr/>
          <p:nvPr/>
        </p:nvGrpSpPr>
        <p:grpSpPr>
          <a:xfrm>
            <a:off x="477043" y="612462"/>
            <a:ext cx="1262359" cy="6067739"/>
            <a:chOff x="567267" y="117161"/>
            <a:chExt cx="1262359" cy="6067739"/>
          </a:xfrm>
        </p:grpSpPr>
        <p:sp>
          <p:nvSpPr>
            <p:cNvPr id="29" name="Freeform: Shape 28">
              <a:extLst>
                <a:ext uri="{FF2B5EF4-FFF2-40B4-BE49-F238E27FC236}">
                  <a16:creationId xmlns:a16="http://schemas.microsoft.com/office/drawing/2014/main" id="{04DEE3EA-1427-0B2F-A341-08946F12200F}"/>
                </a:ext>
              </a:extLst>
            </p:cNvPr>
            <p:cNvSpPr/>
            <p:nvPr/>
          </p:nvSpPr>
          <p:spPr>
            <a:xfrm>
              <a:off x="1198446" y="381000"/>
              <a:ext cx="631179" cy="5803900"/>
            </a:xfrm>
            <a:custGeom>
              <a:avLst/>
              <a:gdLst>
                <a:gd name="connsiteX0" fmla="*/ 0 w 631179"/>
                <a:gd name="connsiteY0" fmla="*/ 0 h 5803900"/>
                <a:gd name="connsiteX1" fmla="*/ 631179 w 631179"/>
                <a:gd name="connsiteY1" fmla="*/ 0 h 5803900"/>
                <a:gd name="connsiteX2" fmla="*/ 631179 w 631179"/>
                <a:gd name="connsiteY2" fmla="*/ 4643120 h 5803900"/>
                <a:gd name="connsiteX3" fmla="*/ 0 w 631179"/>
                <a:gd name="connsiteY3" fmla="*/ 580390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4643120"/>
                  </a:lnTo>
                  <a:lnTo>
                    <a:pt x="0" y="58039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8EE84A57-80E0-36DC-5437-25FB6D5D59D9}"/>
                </a:ext>
              </a:extLst>
            </p:cNvPr>
            <p:cNvSpPr/>
            <p:nvPr/>
          </p:nvSpPr>
          <p:spPr>
            <a:xfrm>
              <a:off x="567267" y="381000"/>
              <a:ext cx="631179" cy="5803900"/>
            </a:xfrm>
            <a:custGeom>
              <a:avLst/>
              <a:gdLst>
                <a:gd name="connsiteX0" fmla="*/ 0 w 631179"/>
                <a:gd name="connsiteY0" fmla="*/ 0 h 5803900"/>
                <a:gd name="connsiteX1" fmla="*/ 631179 w 631179"/>
                <a:gd name="connsiteY1" fmla="*/ 0 h 5803900"/>
                <a:gd name="connsiteX2" fmla="*/ 631179 w 631179"/>
                <a:gd name="connsiteY2" fmla="*/ 5803900 h 5803900"/>
                <a:gd name="connsiteX3" fmla="*/ 0 w 631179"/>
                <a:gd name="connsiteY3" fmla="*/ 464312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5803900"/>
                  </a:lnTo>
                  <a:lnTo>
                    <a:pt x="0" y="4643120"/>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extLst>
                <a:ext uri="{FF2B5EF4-FFF2-40B4-BE49-F238E27FC236}">
                  <a16:creationId xmlns:a16="http://schemas.microsoft.com/office/drawing/2014/main" id="{F20664ED-2139-7015-13B2-60D0002BFA3C}"/>
                </a:ext>
              </a:extLst>
            </p:cNvPr>
            <p:cNvSpPr txBox="1"/>
            <p:nvPr/>
          </p:nvSpPr>
          <p:spPr>
            <a:xfrm>
              <a:off x="567268" y="1091833"/>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R</a:t>
              </a:r>
            </a:p>
          </p:txBody>
        </p:sp>
        <p:sp>
          <p:nvSpPr>
            <p:cNvPr id="33" name="TextBox 32">
              <a:extLst>
                <a:ext uri="{FF2B5EF4-FFF2-40B4-BE49-F238E27FC236}">
                  <a16:creationId xmlns:a16="http://schemas.microsoft.com/office/drawing/2014/main" id="{1CB89D4F-6F23-8C4F-EB9B-9090D489148E}"/>
                </a:ext>
              </a:extLst>
            </p:cNvPr>
            <p:cNvSpPr txBox="1"/>
            <p:nvPr/>
          </p:nvSpPr>
          <p:spPr>
            <a:xfrm>
              <a:off x="567267" y="117161"/>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G</a:t>
              </a:r>
            </a:p>
          </p:txBody>
        </p:sp>
        <p:sp>
          <p:nvSpPr>
            <p:cNvPr id="34" name="TextBox 33">
              <a:extLst>
                <a:ext uri="{FF2B5EF4-FFF2-40B4-BE49-F238E27FC236}">
                  <a16:creationId xmlns:a16="http://schemas.microsoft.com/office/drawing/2014/main" id="{487BB29B-A282-4265-98FB-986AA857336D}"/>
                </a:ext>
              </a:extLst>
            </p:cNvPr>
            <p:cNvSpPr txBox="1"/>
            <p:nvPr/>
          </p:nvSpPr>
          <p:spPr>
            <a:xfrm>
              <a:off x="567267" y="2066505"/>
              <a:ext cx="1250322"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A</a:t>
              </a:r>
            </a:p>
          </p:txBody>
        </p:sp>
        <p:sp>
          <p:nvSpPr>
            <p:cNvPr id="35" name="TextBox 34">
              <a:extLst>
                <a:ext uri="{FF2B5EF4-FFF2-40B4-BE49-F238E27FC236}">
                  <a16:creationId xmlns:a16="http://schemas.microsoft.com/office/drawing/2014/main" id="{37A2053C-1C78-7985-CD4D-459B4062E1F6}"/>
                </a:ext>
              </a:extLst>
            </p:cNvPr>
            <p:cNvSpPr txBox="1"/>
            <p:nvPr/>
          </p:nvSpPr>
          <p:spPr>
            <a:xfrm>
              <a:off x="573283" y="3041177"/>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C</a:t>
              </a:r>
            </a:p>
          </p:txBody>
        </p:sp>
        <p:sp>
          <p:nvSpPr>
            <p:cNvPr id="36" name="TextBox 35">
              <a:extLst>
                <a:ext uri="{FF2B5EF4-FFF2-40B4-BE49-F238E27FC236}">
                  <a16:creationId xmlns:a16="http://schemas.microsoft.com/office/drawing/2014/main" id="{6ECF54DF-6265-D737-AF6F-6FC2E823EFC8}"/>
                </a:ext>
              </a:extLst>
            </p:cNvPr>
            <p:cNvSpPr txBox="1"/>
            <p:nvPr/>
          </p:nvSpPr>
          <p:spPr>
            <a:xfrm>
              <a:off x="579299" y="4015849"/>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E</a:t>
              </a:r>
            </a:p>
          </p:txBody>
        </p:sp>
      </p:grpSp>
      <p:sp>
        <p:nvSpPr>
          <p:cNvPr id="39" name="Flowchart: Off-page Connector 38">
            <a:extLst>
              <a:ext uri="{FF2B5EF4-FFF2-40B4-BE49-F238E27FC236}">
                <a16:creationId xmlns:a16="http://schemas.microsoft.com/office/drawing/2014/main" id="{1D0AA79D-2177-8212-8655-7ED211910475}"/>
              </a:ext>
            </a:extLst>
          </p:cNvPr>
          <p:cNvSpPr/>
          <p:nvPr/>
        </p:nvSpPr>
        <p:spPr>
          <a:xfrm>
            <a:off x="477043" y="876301"/>
            <a:ext cx="1262355" cy="5803900"/>
          </a:xfrm>
          <a:prstGeom prst="flowChartOffpageConnector">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87E34F4-D1C4-367C-2099-8AE1D521CFB0}"/>
              </a:ext>
            </a:extLst>
          </p:cNvPr>
          <p:cNvSpPr txBox="1"/>
          <p:nvPr/>
        </p:nvSpPr>
        <p:spPr>
          <a:xfrm>
            <a:off x="2252133" y="201140"/>
            <a:ext cx="6891867" cy="6124754"/>
          </a:xfrm>
          <a:prstGeom prst="rect">
            <a:avLst/>
          </a:prstGeom>
          <a:noFill/>
        </p:spPr>
        <p:txBody>
          <a:bodyPr wrap="square" rtlCol="0">
            <a:spAutoFit/>
          </a:bodyPr>
          <a:lstStyle/>
          <a:p>
            <a:pPr algn="ctr"/>
            <a:r>
              <a:rPr lang="en-US" sz="2800" dirty="0">
                <a:ln w="12700">
                  <a:noFill/>
                </a:ln>
                <a:solidFill>
                  <a:schemeClr val="bg1"/>
                </a:solidFill>
                <a:latin typeface="Adobe Garamond Pro Bold" panose="02020702060506020403" pitchFamily="18" charset="0"/>
              </a:rPr>
              <a:t>Will God Reject His Children?</a:t>
            </a: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1 Chronicles 28:9</a:t>
            </a:r>
          </a:p>
          <a:p>
            <a:pPr algn="ctr"/>
            <a:r>
              <a:rPr lang="en-US" sz="2800" i="1" dirty="0">
                <a:ln w="12700">
                  <a:noFill/>
                </a:ln>
                <a:solidFill>
                  <a:schemeClr val="bg1"/>
                </a:solidFill>
                <a:latin typeface="Adobe Garamond Pro Bold" panose="02020702060506020403" pitchFamily="18" charset="0"/>
              </a:rPr>
              <a:t>“He will reject you forever”</a:t>
            </a: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Ezekiel 18:24</a:t>
            </a:r>
          </a:p>
          <a:p>
            <a:pPr algn="ctr"/>
            <a:r>
              <a:rPr lang="en-US" sz="2800" i="1" dirty="0">
                <a:ln w="12700">
                  <a:noFill/>
                </a:ln>
                <a:solidFill>
                  <a:schemeClr val="bg1"/>
                </a:solidFill>
                <a:latin typeface="Adobe Garamond Pro Bold" panose="02020702060506020403" pitchFamily="18" charset="0"/>
              </a:rPr>
              <a:t>“he will die”</a:t>
            </a: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Luke 12:46</a:t>
            </a:r>
          </a:p>
          <a:p>
            <a:pPr algn="ctr"/>
            <a:r>
              <a:rPr lang="en-US" sz="2800" i="1" dirty="0">
                <a:ln w="12700">
                  <a:noFill/>
                </a:ln>
                <a:solidFill>
                  <a:schemeClr val="bg1"/>
                </a:solidFill>
                <a:latin typeface="Adobe Garamond Pro Bold" panose="02020702060506020403" pitchFamily="18" charset="0"/>
              </a:rPr>
              <a:t>“assign him a place with the unbelievers”</a:t>
            </a: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1 Corinthians 10:1-12</a:t>
            </a:r>
          </a:p>
          <a:p>
            <a:pPr algn="ctr"/>
            <a:r>
              <a:rPr lang="en-US" sz="2800" dirty="0">
                <a:ln w="12700">
                  <a:noFill/>
                </a:ln>
                <a:solidFill>
                  <a:schemeClr val="bg1"/>
                </a:solidFill>
                <a:latin typeface="Adobe Garamond Pro Bold" panose="02020702060506020403" pitchFamily="18" charset="0"/>
              </a:rPr>
              <a:t>(Hebrews 3:17-19)</a:t>
            </a:r>
          </a:p>
          <a:p>
            <a:pPr algn="ctr"/>
            <a:r>
              <a:rPr lang="en-US" sz="2800" i="1" dirty="0">
                <a:ln w="12700">
                  <a:noFill/>
                </a:ln>
                <a:solidFill>
                  <a:schemeClr val="bg1"/>
                </a:solidFill>
                <a:latin typeface="Adobe Garamond Pro Bold" panose="02020702060506020403" pitchFamily="18" charset="0"/>
              </a:rPr>
              <a:t>“they would not enter His rest”</a:t>
            </a:r>
          </a:p>
        </p:txBody>
      </p:sp>
    </p:spTree>
    <p:extLst>
      <p:ext uri="{BB962C8B-B14F-4D97-AF65-F5344CB8AC3E}">
        <p14:creationId xmlns:p14="http://schemas.microsoft.com/office/powerpoint/2010/main" val="2196898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xEl>
                                              <p:pRg st="2" end="2"/>
                                            </p:txEl>
                                          </p:spTgt>
                                        </p:tgtEl>
                                        <p:attrNameLst>
                                          <p:attrName>style.visibility</p:attrName>
                                        </p:attrNameLst>
                                      </p:cBhvr>
                                      <p:to>
                                        <p:strVal val="visible"/>
                                      </p:to>
                                    </p:set>
                                    <p:animEffect transition="in" filter="wipe(left)">
                                      <p:cBhvr>
                                        <p:cTn id="11" dur="500"/>
                                        <p:tgtEl>
                                          <p:spTgt spid="40">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0">
                                            <p:txEl>
                                              <p:pRg st="3" end="3"/>
                                            </p:txEl>
                                          </p:spTgt>
                                        </p:tgtEl>
                                        <p:attrNameLst>
                                          <p:attrName>style.visibility</p:attrName>
                                        </p:attrNameLst>
                                      </p:cBhvr>
                                      <p:to>
                                        <p:strVal val="visible"/>
                                      </p:to>
                                    </p:set>
                                    <p:animEffect transition="in" filter="wipe(left)">
                                      <p:cBhvr>
                                        <p:cTn id="16" dur="500"/>
                                        <p:tgtEl>
                                          <p:spTgt spid="4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0">
                                            <p:txEl>
                                              <p:pRg st="5" end="5"/>
                                            </p:txEl>
                                          </p:spTgt>
                                        </p:tgtEl>
                                        <p:attrNameLst>
                                          <p:attrName>style.visibility</p:attrName>
                                        </p:attrNameLst>
                                      </p:cBhvr>
                                      <p:to>
                                        <p:strVal val="visible"/>
                                      </p:to>
                                    </p:set>
                                    <p:animEffect transition="in" filter="wipe(left)">
                                      <p:cBhvr>
                                        <p:cTn id="21" dur="500"/>
                                        <p:tgtEl>
                                          <p:spTgt spid="40">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0">
                                            <p:txEl>
                                              <p:pRg st="6" end="6"/>
                                            </p:txEl>
                                          </p:spTgt>
                                        </p:tgtEl>
                                        <p:attrNameLst>
                                          <p:attrName>style.visibility</p:attrName>
                                        </p:attrNameLst>
                                      </p:cBhvr>
                                      <p:to>
                                        <p:strVal val="visible"/>
                                      </p:to>
                                    </p:set>
                                    <p:animEffect transition="in" filter="wipe(left)">
                                      <p:cBhvr>
                                        <p:cTn id="26" dur="500"/>
                                        <p:tgtEl>
                                          <p:spTgt spid="40">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0">
                                            <p:txEl>
                                              <p:pRg st="8" end="8"/>
                                            </p:txEl>
                                          </p:spTgt>
                                        </p:tgtEl>
                                        <p:attrNameLst>
                                          <p:attrName>style.visibility</p:attrName>
                                        </p:attrNameLst>
                                      </p:cBhvr>
                                      <p:to>
                                        <p:strVal val="visible"/>
                                      </p:to>
                                    </p:set>
                                    <p:animEffect transition="in" filter="wipe(left)">
                                      <p:cBhvr>
                                        <p:cTn id="31" dur="500"/>
                                        <p:tgtEl>
                                          <p:spTgt spid="40">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0">
                                            <p:txEl>
                                              <p:pRg st="9" end="9"/>
                                            </p:txEl>
                                          </p:spTgt>
                                        </p:tgtEl>
                                        <p:attrNameLst>
                                          <p:attrName>style.visibility</p:attrName>
                                        </p:attrNameLst>
                                      </p:cBhvr>
                                      <p:to>
                                        <p:strVal val="visible"/>
                                      </p:to>
                                    </p:set>
                                    <p:animEffect transition="in" filter="wipe(left)">
                                      <p:cBhvr>
                                        <p:cTn id="36" dur="500"/>
                                        <p:tgtEl>
                                          <p:spTgt spid="40">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0">
                                            <p:txEl>
                                              <p:pRg st="11" end="11"/>
                                            </p:txEl>
                                          </p:spTgt>
                                        </p:tgtEl>
                                        <p:attrNameLst>
                                          <p:attrName>style.visibility</p:attrName>
                                        </p:attrNameLst>
                                      </p:cBhvr>
                                      <p:to>
                                        <p:strVal val="visible"/>
                                      </p:to>
                                    </p:set>
                                    <p:animEffect transition="in" filter="wipe(left)">
                                      <p:cBhvr>
                                        <p:cTn id="41" dur="500"/>
                                        <p:tgtEl>
                                          <p:spTgt spid="40">
                                            <p:txEl>
                                              <p:pRg st="11" end="11"/>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40">
                                            <p:txEl>
                                              <p:pRg st="12" end="12"/>
                                            </p:txEl>
                                          </p:spTgt>
                                        </p:tgtEl>
                                        <p:attrNameLst>
                                          <p:attrName>style.visibility</p:attrName>
                                        </p:attrNameLst>
                                      </p:cBhvr>
                                      <p:to>
                                        <p:strVal val="visible"/>
                                      </p:to>
                                    </p:set>
                                    <p:animEffect transition="in" filter="wipe(left)">
                                      <p:cBhvr>
                                        <p:cTn id="44" dur="500"/>
                                        <p:tgtEl>
                                          <p:spTgt spid="40">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0">
                                            <p:txEl>
                                              <p:pRg st="13" end="13"/>
                                            </p:txEl>
                                          </p:spTgt>
                                        </p:tgtEl>
                                        <p:attrNameLst>
                                          <p:attrName>style.visibility</p:attrName>
                                        </p:attrNameLst>
                                      </p:cBhvr>
                                      <p:to>
                                        <p:strVal val="visible"/>
                                      </p:to>
                                    </p:set>
                                    <p:animEffect transition="in" filter="wipe(left)">
                                      <p:cBhvr>
                                        <p:cTn id="49" dur="500"/>
                                        <p:tgtEl>
                                          <p:spTgt spid="4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DD823DB-66BE-EB77-7D10-0D3930060E6A}"/>
              </a:ext>
            </a:extLst>
          </p:cNvPr>
          <p:cNvSpPr txBox="1"/>
          <p:nvPr/>
        </p:nvSpPr>
        <p:spPr>
          <a:xfrm>
            <a:off x="64707" y="201140"/>
            <a:ext cx="2087033" cy="523220"/>
          </a:xfrm>
          <a:prstGeom prst="rect">
            <a:avLst/>
          </a:prstGeom>
          <a:noFill/>
        </p:spPr>
        <p:txBody>
          <a:bodyPr wrap="square" rtlCol="0">
            <a:spAutoFit/>
          </a:bodyPr>
          <a:lstStyle/>
          <a:p>
            <a:pPr algn="ctr"/>
            <a:r>
              <a:rPr lang="en-US" sz="2800" dirty="0">
                <a:ln w="12700">
                  <a:noFill/>
                </a:ln>
                <a:solidFill>
                  <a:schemeClr val="bg1"/>
                </a:solidFill>
                <a:latin typeface="Adobe Garamond Pro Bold" panose="02020702060506020403" pitchFamily="18" charset="0"/>
              </a:rPr>
              <a:t>Falling From</a:t>
            </a:r>
          </a:p>
        </p:txBody>
      </p:sp>
      <p:grpSp>
        <p:nvGrpSpPr>
          <p:cNvPr id="38" name="Group 37">
            <a:extLst>
              <a:ext uri="{FF2B5EF4-FFF2-40B4-BE49-F238E27FC236}">
                <a16:creationId xmlns:a16="http://schemas.microsoft.com/office/drawing/2014/main" id="{349EDBB5-1CEE-F4C1-994D-8FE8C8EEF4D3}"/>
              </a:ext>
            </a:extLst>
          </p:cNvPr>
          <p:cNvGrpSpPr/>
          <p:nvPr/>
        </p:nvGrpSpPr>
        <p:grpSpPr>
          <a:xfrm>
            <a:off x="477043" y="612462"/>
            <a:ext cx="1262359" cy="6067739"/>
            <a:chOff x="567267" y="117161"/>
            <a:chExt cx="1262359" cy="6067739"/>
          </a:xfrm>
        </p:grpSpPr>
        <p:sp>
          <p:nvSpPr>
            <p:cNvPr id="29" name="Freeform: Shape 28">
              <a:extLst>
                <a:ext uri="{FF2B5EF4-FFF2-40B4-BE49-F238E27FC236}">
                  <a16:creationId xmlns:a16="http://schemas.microsoft.com/office/drawing/2014/main" id="{04DEE3EA-1427-0B2F-A341-08946F12200F}"/>
                </a:ext>
              </a:extLst>
            </p:cNvPr>
            <p:cNvSpPr/>
            <p:nvPr/>
          </p:nvSpPr>
          <p:spPr>
            <a:xfrm>
              <a:off x="1198446" y="381000"/>
              <a:ext cx="631179" cy="5803900"/>
            </a:xfrm>
            <a:custGeom>
              <a:avLst/>
              <a:gdLst>
                <a:gd name="connsiteX0" fmla="*/ 0 w 631179"/>
                <a:gd name="connsiteY0" fmla="*/ 0 h 5803900"/>
                <a:gd name="connsiteX1" fmla="*/ 631179 w 631179"/>
                <a:gd name="connsiteY1" fmla="*/ 0 h 5803900"/>
                <a:gd name="connsiteX2" fmla="*/ 631179 w 631179"/>
                <a:gd name="connsiteY2" fmla="*/ 4643120 h 5803900"/>
                <a:gd name="connsiteX3" fmla="*/ 0 w 631179"/>
                <a:gd name="connsiteY3" fmla="*/ 580390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4643120"/>
                  </a:lnTo>
                  <a:lnTo>
                    <a:pt x="0" y="58039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8EE84A57-80E0-36DC-5437-25FB6D5D59D9}"/>
                </a:ext>
              </a:extLst>
            </p:cNvPr>
            <p:cNvSpPr/>
            <p:nvPr/>
          </p:nvSpPr>
          <p:spPr>
            <a:xfrm>
              <a:off x="567267" y="381000"/>
              <a:ext cx="631179" cy="5803900"/>
            </a:xfrm>
            <a:custGeom>
              <a:avLst/>
              <a:gdLst>
                <a:gd name="connsiteX0" fmla="*/ 0 w 631179"/>
                <a:gd name="connsiteY0" fmla="*/ 0 h 5803900"/>
                <a:gd name="connsiteX1" fmla="*/ 631179 w 631179"/>
                <a:gd name="connsiteY1" fmla="*/ 0 h 5803900"/>
                <a:gd name="connsiteX2" fmla="*/ 631179 w 631179"/>
                <a:gd name="connsiteY2" fmla="*/ 5803900 h 5803900"/>
                <a:gd name="connsiteX3" fmla="*/ 0 w 631179"/>
                <a:gd name="connsiteY3" fmla="*/ 464312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5803900"/>
                  </a:lnTo>
                  <a:lnTo>
                    <a:pt x="0" y="4643120"/>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extLst>
                <a:ext uri="{FF2B5EF4-FFF2-40B4-BE49-F238E27FC236}">
                  <a16:creationId xmlns:a16="http://schemas.microsoft.com/office/drawing/2014/main" id="{F20664ED-2139-7015-13B2-60D0002BFA3C}"/>
                </a:ext>
              </a:extLst>
            </p:cNvPr>
            <p:cNvSpPr txBox="1"/>
            <p:nvPr/>
          </p:nvSpPr>
          <p:spPr>
            <a:xfrm>
              <a:off x="567268" y="1091833"/>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R</a:t>
              </a:r>
            </a:p>
          </p:txBody>
        </p:sp>
        <p:sp>
          <p:nvSpPr>
            <p:cNvPr id="33" name="TextBox 32">
              <a:extLst>
                <a:ext uri="{FF2B5EF4-FFF2-40B4-BE49-F238E27FC236}">
                  <a16:creationId xmlns:a16="http://schemas.microsoft.com/office/drawing/2014/main" id="{1CB89D4F-6F23-8C4F-EB9B-9090D489148E}"/>
                </a:ext>
              </a:extLst>
            </p:cNvPr>
            <p:cNvSpPr txBox="1"/>
            <p:nvPr/>
          </p:nvSpPr>
          <p:spPr>
            <a:xfrm>
              <a:off x="567267" y="117161"/>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G</a:t>
              </a:r>
            </a:p>
          </p:txBody>
        </p:sp>
        <p:sp>
          <p:nvSpPr>
            <p:cNvPr id="34" name="TextBox 33">
              <a:extLst>
                <a:ext uri="{FF2B5EF4-FFF2-40B4-BE49-F238E27FC236}">
                  <a16:creationId xmlns:a16="http://schemas.microsoft.com/office/drawing/2014/main" id="{487BB29B-A282-4265-98FB-986AA857336D}"/>
                </a:ext>
              </a:extLst>
            </p:cNvPr>
            <p:cNvSpPr txBox="1"/>
            <p:nvPr/>
          </p:nvSpPr>
          <p:spPr>
            <a:xfrm>
              <a:off x="567267" y="2066505"/>
              <a:ext cx="1250322"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A</a:t>
              </a:r>
            </a:p>
          </p:txBody>
        </p:sp>
        <p:sp>
          <p:nvSpPr>
            <p:cNvPr id="35" name="TextBox 34">
              <a:extLst>
                <a:ext uri="{FF2B5EF4-FFF2-40B4-BE49-F238E27FC236}">
                  <a16:creationId xmlns:a16="http://schemas.microsoft.com/office/drawing/2014/main" id="{37A2053C-1C78-7985-CD4D-459B4062E1F6}"/>
                </a:ext>
              </a:extLst>
            </p:cNvPr>
            <p:cNvSpPr txBox="1"/>
            <p:nvPr/>
          </p:nvSpPr>
          <p:spPr>
            <a:xfrm>
              <a:off x="573283" y="3041177"/>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C</a:t>
              </a:r>
            </a:p>
          </p:txBody>
        </p:sp>
        <p:sp>
          <p:nvSpPr>
            <p:cNvPr id="36" name="TextBox 35">
              <a:extLst>
                <a:ext uri="{FF2B5EF4-FFF2-40B4-BE49-F238E27FC236}">
                  <a16:creationId xmlns:a16="http://schemas.microsoft.com/office/drawing/2014/main" id="{6ECF54DF-6265-D737-AF6F-6FC2E823EFC8}"/>
                </a:ext>
              </a:extLst>
            </p:cNvPr>
            <p:cNvSpPr txBox="1"/>
            <p:nvPr/>
          </p:nvSpPr>
          <p:spPr>
            <a:xfrm>
              <a:off x="579299" y="4015849"/>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E</a:t>
              </a:r>
            </a:p>
          </p:txBody>
        </p:sp>
      </p:grpSp>
      <p:sp>
        <p:nvSpPr>
          <p:cNvPr id="39" name="Flowchart: Off-page Connector 38">
            <a:extLst>
              <a:ext uri="{FF2B5EF4-FFF2-40B4-BE49-F238E27FC236}">
                <a16:creationId xmlns:a16="http://schemas.microsoft.com/office/drawing/2014/main" id="{1D0AA79D-2177-8212-8655-7ED211910475}"/>
              </a:ext>
            </a:extLst>
          </p:cNvPr>
          <p:cNvSpPr/>
          <p:nvPr/>
        </p:nvSpPr>
        <p:spPr>
          <a:xfrm>
            <a:off x="477043" y="876301"/>
            <a:ext cx="1262355" cy="5803900"/>
          </a:xfrm>
          <a:prstGeom prst="flowChartOffpageConnector">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87E34F4-D1C4-367C-2099-8AE1D521CFB0}"/>
              </a:ext>
            </a:extLst>
          </p:cNvPr>
          <p:cNvSpPr txBox="1"/>
          <p:nvPr/>
        </p:nvSpPr>
        <p:spPr>
          <a:xfrm>
            <a:off x="2252133" y="201140"/>
            <a:ext cx="6891867" cy="5693866"/>
          </a:xfrm>
          <a:prstGeom prst="rect">
            <a:avLst/>
          </a:prstGeom>
          <a:noFill/>
        </p:spPr>
        <p:txBody>
          <a:bodyPr wrap="square" rtlCol="0">
            <a:spAutoFit/>
          </a:bodyPr>
          <a:lstStyle/>
          <a:p>
            <a:pPr algn="ctr"/>
            <a:r>
              <a:rPr lang="en-US" sz="2800" dirty="0">
                <a:ln w="12700">
                  <a:noFill/>
                </a:ln>
                <a:solidFill>
                  <a:schemeClr val="bg1"/>
                </a:solidFill>
                <a:latin typeface="Adobe Garamond Pro Bold" panose="02020702060506020403" pitchFamily="18" charset="0"/>
              </a:rPr>
              <a:t>Sin Will cause the child of God to be lost!</a:t>
            </a: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Philippians 4:3 </a:t>
            </a:r>
            <a:r>
              <a:rPr lang="en-US" sz="2800" i="1" dirty="0">
                <a:ln w="12700">
                  <a:noFill/>
                </a:ln>
                <a:solidFill>
                  <a:schemeClr val="bg1"/>
                </a:solidFill>
                <a:latin typeface="Adobe Garamond Pro Bold" panose="02020702060506020403" pitchFamily="18" charset="0"/>
              </a:rPr>
              <a:t>“book of life”</a:t>
            </a:r>
          </a:p>
          <a:p>
            <a:pPr algn="ctr"/>
            <a:r>
              <a:rPr lang="en-US" sz="2800" dirty="0">
                <a:ln w="12700">
                  <a:noFill/>
                </a:ln>
                <a:solidFill>
                  <a:schemeClr val="bg1"/>
                </a:solidFill>
                <a:latin typeface="Adobe Garamond Pro Bold" panose="02020702060506020403" pitchFamily="18" charset="0"/>
              </a:rPr>
              <a:t>Ex. 32:33 </a:t>
            </a:r>
            <a:r>
              <a:rPr lang="en-US" sz="2800" i="1" dirty="0">
                <a:ln w="12700">
                  <a:noFill/>
                </a:ln>
                <a:solidFill>
                  <a:schemeClr val="bg1"/>
                </a:solidFill>
                <a:latin typeface="Adobe Garamond Pro Bold" panose="02020702060506020403" pitchFamily="18" charset="0"/>
              </a:rPr>
              <a:t>“I will blot him out of My book”</a:t>
            </a:r>
          </a:p>
          <a:p>
            <a:pPr algn="ctr"/>
            <a:r>
              <a:rPr lang="en-US" sz="2800" dirty="0">
                <a:ln w="12700">
                  <a:noFill/>
                </a:ln>
                <a:solidFill>
                  <a:schemeClr val="bg1"/>
                </a:solidFill>
                <a:latin typeface="Adobe Garamond Pro Bold" panose="02020702060506020403" pitchFamily="18" charset="0"/>
              </a:rPr>
              <a:t>Rev. 20:15 </a:t>
            </a:r>
            <a:r>
              <a:rPr lang="en-US" sz="2800" i="1" dirty="0">
                <a:ln w="12700">
                  <a:noFill/>
                </a:ln>
                <a:solidFill>
                  <a:schemeClr val="bg1"/>
                </a:solidFill>
                <a:latin typeface="Adobe Garamond Pro Bold" panose="02020702060506020403" pitchFamily="18" charset="0"/>
              </a:rPr>
              <a:t>“thrown into lake of fire”</a:t>
            </a:r>
          </a:p>
          <a:p>
            <a:pPr algn="ctr"/>
            <a:endParaRPr lang="en-US" sz="2800" dirty="0">
              <a:ln w="12700">
                <a:noFill/>
              </a:ln>
              <a:solidFill>
                <a:schemeClr val="bg1"/>
              </a:solidFill>
              <a:latin typeface="Adobe Garamond Pro Bold" panose="02020702060506020403" pitchFamily="18" charset="0"/>
            </a:endParaRP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Matthew 13:41-42</a:t>
            </a:r>
          </a:p>
          <a:p>
            <a:pPr algn="ctr"/>
            <a:r>
              <a:rPr lang="en-US" sz="2800" i="1" dirty="0">
                <a:ln w="12700">
                  <a:noFill/>
                </a:ln>
                <a:solidFill>
                  <a:schemeClr val="bg1"/>
                </a:solidFill>
                <a:latin typeface="Adobe Garamond Pro Bold" panose="02020702060506020403" pitchFamily="18" charset="0"/>
              </a:rPr>
              <a:t>“throw them into the furnace of fire”</a:t>
            </a:r>
          </a:p>
          <a:p>
            <a:pPr algn="ctr"/>
            <a:endParaRPr lang="en-US" sz="2800" dirty="0">
              <a:ln w="12700">
                <a:noFill/>
              </a:ln>
              <a:solidFill>
                <a:schemeClr val="bg1"/>
              </a:solidFill>
              <a:latin typeface="Adobe Garamond Pro Bold" panose="02020702060506020403" pitchFamily="18" charset="0"/>
            </a:endParaRP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1 Corinthians 9:27</a:t>
            </a:r>
          </a:p>
          <a:p>
            <a:pPr algn="ctr"/>
            <a:r>
              <a:rPr lang="en-US" sz="2800" i="1" dirty="0">
                <a:ln w="12700">
                  <a:noFill/>
                </a:ln>
                <a:solidFill>
                  <a:schemeClr val="bg1"/>
                </a:solidFill>
                <a:latin typeface="Adobe Garamond Pro Bold" panose="02020702060506020403" pitchFamily="18" charset="0"/>
              </a:rPr>
              <a:t>“not be disqualified”</a:t>
            </a:r>
          </a:p>
        </p:txBody>
      </p:sp>
    </p:spTree>
    <p:extLst>
      <p:ext uri="{BB962C8B-B14F-4D97-AF65-F5344CB8AC3E}">
        <p14:creationId xmlns:p14="http://schemas.microsoft.com/office/powerpoint/2010/main" val="193698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wipe(left)">
                                      <p:cBhvr>
                                        <p:cTn id="12" dur="500"/>
                                        <p:tgtEl>
                                          <p:spTgt spid="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xEl>
                                              <p:pRg st="3" end="3"/>
                                            </p:txEl>
                                          </p:spTgt>
                                        </p:tgtEl>
                                        <p:attrNameLst>
                                          <p:attrName>style.visibility</p:attrName>
                                        </p:attrNameLst>
                                      </p:cBhvr>
                                      <p:to>
                                        <p:strVal val="visible"/>
                                      </p:to>
                                    </p:set>
                                    <p:animEffect transition="in" filter="wipe(left)">
                                      <p:cBhvr>
                                        <p:cTn id="17" dur="500"/>
                                        <p:tgtEl>
                                          <p:spTgt spid="4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
                                            <p:txEl>
                                              <p:pRg st="4" end="4"/>
                                            </p:txEl>
                                          </p:spTgt>
                                        </p:tgtEl>
                                        <p:attrNameLst>
                                          <p:attrName>style.visibility</p:attrName>
                                        </p:attrNameLst>
                                      </p:cBhvr>
                                      <p:to>
                                        <p:strVal val="visible"/>
                                      </p:to>
                                    </p:set>
                                    <p:animEffect transition="in" filter="wipe(left)">
                                      <p:cBhvr>
                                        <p:cTn id="22" dur="500"/>
                                        <p:tgtEl>
                                          <p:spTgt spid="4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xEl>
                                              <p:pRg st="7" end="7"/>
                                            </p:txEl>
                                          </p:spTgt>
                                        </p:tgtEl>
                                        <p:attrNameLst>
                                          <p:attrName>style.visibility</p:attrName>
                                        </p:attrNameLst>
                                      </p:cBhvr>
                                      <p:to>
                                        <p:strVal val="visible"/>
                                      </p:to>
                                    </p:set>
                                    <p:animEffect transition="in" filter="wipe(left)">
                                      <p:cBhvr>
                                        <p:cTn id="27" dur="500"/>
                                        <p:tgtEl>
                                          <p:spTgt spid="4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xEl>
                                              <p:pRg st="8" end="8"/>
                                            </p:txEl>
                                          </p:spTgt>
                                        </p:tgtEl>
                                        <p:attrNameLst>
                                          <p:attrName>style.visibility</p:attrName>
                                        </p:attrNameLst>
                                      </p:cBhvr>
                                      <p:to>
                                        <p:strVal val="visible"/>
                                      </p:to>
                                    </p:set>
                                    <p:animEffect transition="in" filter="wipe(left)">
                                      <p:cBhvr>
                                        <p:cTn id="32" dur="500"/>
                                        <p:tgtEl>
                                          <p:spTgt spid="4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
                                            <p:txEl>
                                              <p:pRg st="11" end="11"/>
                                            </p:txEl>
                                          </p:spTgt>
                                        </p:tgtEl>
                                        <p:attrNameLst>
                                          <p:attrName>style.visibility</p:attrName>
                                        </p:attrNameLst>
                                      </p:cBhvr>
                                      <p:to>
                                        <p:strVal val="visible"/>
                                      </p:to>
                                    </p:set>
                                    <p:animEffect transition="in" filter="wipe(left)">
                                      <p:cBhvr>
                                        <p:cTn id="37" dur="500"/>
                                        <p:tgtEl>
                                          <p:spTgt spid="40">
                                            <p:txEl>
                                              <p:pRg st="11" end="11"/>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0">
                                            <p:txEl>
                                              <p:pRg st="12" end="12"/>
                                            </p:txEl>
                                          </p:spTgt>
                                        </p:tgtEl>
                                        <p:attrNameLst>
                                          <p:attrName>style.visibility</p:attrName>
                                        </p:attrNameLst>
                                      </p:cBhvr>
                                      <p:to>
                                        <p:strVal val="visible"/>
                                      </p:to>
                                    </p:set>
                                    <p:animEffect transition="in" filter="wipe(left)">
                                      <p:cBhvr>
                                        <p:cTn id="40" dur="500"/>
                                        <p:tgtEl>
                                          <p:spTgt spid="4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DD823DB-66BE-EB77-7D10-0D3930060E6A}"/>
              </a:ext>
            </a:extLst>
          </p:cNvPr>
          <p:cNvSpPr txBox="1"/>
          <p:nvPr/>
        </p:nvSpPr>
        <p:spPr>
          <a:xfrm>
            <a:off x="64707" y="201140"/>
            <a:ext cx="2087033" cy="523220"/>
          </a:xfrm>
          <a:prstGeom prst="rect">
            <a:avLst/>
          </a:prstGeom>
          <a:noFill/>
        </p:spPr>
        <p:txBody>
          <a:bodyPr wrap="square" rtlCol="0">
            <a:spAutoFit/>
          </a:bodyPr>
          <a:lstStyle/>
          <a:p>
            <a:pPr algn="ctr"/>
            <a:r>
              <a:rPr lang="en-US" sz="2800" dirty="0">
                <a:ln w="12700">
                  <a:noFill/>
                </a:ln>
                <a:solidFill>
                  <a:schemeClr val="bg1"/>
                </a:solidFill>
                <a:latin typeface="Adobe Garamond Pro Bold" panose="02020702060506020403" pitchFamily="18" charset="0"/>
              </a:rPr>
              <a:t>Falling From</a:t>
            </a:r>
          </a:p>
        </p:txBody>
      </p:sp>
      <p:grpSp>
        <p:nvGrpSpPr>
          <p:cNvPr id="38" name="Group 37">
            <a:extLst>
              <a:ext uri="{FF2B5EF4-FFF2-40B4-BE49-F238E27FC236}">
                <a16:creationId xmlns:a16="http://schemas.microsoft.com/office/drawing/2014/main" id="{349EDBB5-1CEE-F4C1-994D-8FE8C8EEF4D3}"/>
              </a:ext>
            </a:extLst>
          </p:cNvPr>
          <p:cNvGrpSpPr/>
          <p:nvPr/>
        </p:nvGrpSpPr>
        <p:grpSpPr>
          <a:xfrm>
            <a:off x="477043" y="612462"/>
            <a:ext cx="1262359" cy="6067739"/>
            <a:chOff x="567267" y="117161"/>
            <a:chExt cx="1262359" cy="6067739"/>
          </a:xfrm>
        </p:grpSpPr>
        <p:sp>
          <p:nvSpPr>
            <p:cNvPr id="29" name="Freeform: Shape 28">
              <a:extLst>
                <a:ext uri="{FF2B5EF4-FFF2-40B4-BE49-F238E27FC236}">
                  <a16:creationId xmlns:a16="http://schemas.microsoft.com/office/drawing/2014/main" id="{04DEE3EA-1427-0B2F-A341-08946F12200F}"/>
                </a:ext>
              </a:extLst>
            </p:cNvPr>
            <p:cNvSpPr/>
            <p:nvPr/>
          </p:nvSpPr>
          <p:spPr>
            <a:xfrm>
              <a:off x="1198446" y="381000"/>
              <a:ext cx="631179" cy="5803900"/>
            </a:xfrm>
            <a:custGeom>
              <a:avLst/>
              <a:gdLst>
                <a:gd name="connsiteX0" fmla="*/ 0 w 631179"/>
                <a:gd name="connsiteY0" fmla="*/ 0 h 5803900"/>
                <a:gd name="connsiteX1" fmla="*/ 631179 w 631179"/>
                <a:gd name="connsiteY1" fmla="*/ 0 h 5803900"/>
                <a:gd name="connsiteX2" fmla="*/ 631179 w 631179"/>
                <a:gd name="connsiteY2" fmla="*/ 4643120 h 5803900"/>
                <a:gd name="connsiteX3" fmla="*/ 0 w 631179"/>
                <a:gd name="connsiteY3" fmla="*/ 580390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4643120"/>
                  </a:lnTo>
                  <a:lnTo>
                    <a:pt x="0" y="58039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8EE84A57-80E0-36DC-5437-25FB6D5D59D9}"/>
                </a:ext>
              </a:extLst>
            </p:cNvPr>
            <p:cNvSpPr/>
            <p:nvPr/>
          </p:nvSpPr>
          <p:spPr>
            <a:xfrm>
              <a:off x="567267" y="381000"/>
              <a:ext cx="631179" cy="5803900"/>
            </a:xfrm>
            <a:custGeom>
              <a:avLst/>
              <a:gdLst>
                <a:gd name="connsiteX0" fmla="*/ 0 w 631179"/>
                <a:gd name="connsiteY0" fmla="*/ 0 h 5803900"/>
                <a:gd name="connsiteX1" fmla="*/ 631179 w 631179"/>
                <a:gd name="connsiteY1" fmla="*/ 0 h 5803900"/>
                <a:gd name="connsiteX2" fmla="*/ 631179 w 631179"/>
                <a:gd name="connsiteY2" fmla="*/ 5803900 h 5803900"/>
                <a:gd name="connsiteX3" fmla="*/ 0 w 631179"/>
                <a:gd name="connsiteY3" fmla="*/ 464312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5803900"/>
                  </a:lnTo>
                  <a:lnTo>
                    <a:pt x="0" y="4643120"/>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extLst>
                <a:ext uri="{FF2B5EF4-FFF2-40B4-BE49-F238E27FC236}">
                  <a16:creationId xmlns:a16="http://schemas.microsoft.com/office/drawing/2014/main" id="{F20664ED-2139-7015-13B2-60D0002BFA3C}"/>
                </a:ext>
              </a:extLst>
            </p:cNvPr>
            <p:cNvSpPr txBox="1"/>
            <p:nvPr/>
          </p:nvSpPr>
          <p:spPr>
            <a:xfrm>
              <a:off x="567268" y="1091833"/>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R</a:t>
              </a:r>
            </a:p>
          </p:txBody>
        </p:sp>
        <p:sp>
          <p:nvSpPr>
            <p:cNvPr id="33" name="TextBox 32">
              <a:extLst>
                <a:ext uri="{FF2B5EF4-FFF2-40B4-BE49-F238E27FC236}">
                  <a16:creationId xmlns:a16="http://schemas.microsoft.com/office/drawing/2014/main" id="{1CB89D4F-6F23-8C4F-EB9B-9090D489148E}"/>
                </a:ext>
              </a:extLst>
            </p:cNvPr>
            <p:cNvSpPr txBox="1"/>
            <p:nvPr/>
          </p:nvSpPr>
          <p:spPr>
            <a:xfrm>
              <a:off x="567267" y="117161"/>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G</a:t>
              </a:r>
            </a:p>
          </p:txBody>
        </p:sp>
        <p:sp>
          <p:nvSpPr>
            <p:cNvPr id="34" name="TextBox 33">
              <a:extLst>
                <a:ext uri="{FF2B5EF4-FFF2-40B4-BE49-F238E27FC236}">
                  <a16:creationId xmlns:a16="http://schemas.microsoft.com/office/drawing/2014/main" id="{487BB29B-A282-4265-98FB-986AA857336D}"/>
                </a:ext>
              </a:extLst>
            </p:cNvPr>
            <p:cNvSpPr txBox="1"/>
            <p:nvPr/>
          </p:nvSpPr>
          <p:spPr>
            <a:xfrm>
              <a:off x="567267" y="2066505"/>
              <a:ext cx="1250322"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A</a:t>
              </a:r>
            </a:p>
          </p:txBody>
        </p:sp>
        <p:sp>
          <p:nvSpPr>
            <p:cNvPr id="35" name="TextBox 34">
              <a:extLst>
                <a:ext uri="{FF2B5EF4-FFF2-40B4-BE49-F238E27FC236}">
                  <a16:creationId xmlns:a16="http://schemas.microsoft.com/office/drawing/2014/main" id="{37A2053C-1C78-7985-CD4D-459B4062E1F6}"/>
                </a:ext>
              </a:extLst>
            </p:cNvPr>
            <p:cNvSpPr txBox="1"/>
            <p:nvPr/>
          </p:nvSpPr>
          <p:spPr>
            <a:xfrm>
              <a:off x="573283" y="3041177"/>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C</a:t>
              </a:r>
            </a:p>
          </p:txBody>
        </p:sp>
        <p:sp>
          <p:nvSpPr>
            <p:cNvPr id="36" name="TextBox 35">
              <a:extLst>
                <a:ext uri="{FF2B5EF4-FFF2-40B4-BE49-F238E27FC236}">
                  <a16:creationId xmlns:a16="http://schemas.microsoft.com/office/drawing/2014/main" id="{6ECF54DF-6265-D737-AF6F-6FC2E823EFC8}"/>
                </a:ext>
              </a:extLst>
            </p:cNvPr>
            <p:cNvSpPr txBox="1"/>
            <p:nvPr/>
          </p:nvSpPr>
          <p:spPr>
            <a:xfrm>
              <a:off x="579299" y="4015849"/>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E</a:t>
              </a:r>
            </a:p>
          </p:txBody>
        </p:sp>
      </p:grpSp>
      <p:sp>
        <p:nvSpPr>
          <p:cNvPr id="39" name="Flowchart: Off-page Connector 38">
            <a:extLst>
              <a:ext uri="{FF2B5EF4-FFF2-40B4-BE49-F238E27FC236}">
                <a16:creationId xmlns:a16="http://schemas.microsoft.com/office/drawing/2014/main" id="{1D0AA79D-2177-8212-8655-7ED211910475}"/>
              </a:ext>
            </a:extLst>
          </p:cNvPr>
          <p:cNvSpPr/>
          <p:nvPr/>
        </p:nvSpPr>
        <p:spPr>
          <a:xfrm>
            <a:off x="477043" y="876301"/>
            <a:ext cx="1262355" cy="5803900"/>
          </a:xfrm>
          <a:prstGeom prst="flowChartOffpageConnector">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87E34F4-D1C4-367C-2099-8AE1D521CFB0}"/>
              </a:ext>
            </a:extLst>
          </p:cNvPr>
          <p:cNvSpPr txBox="1"/>
          <p:nvPr/>
        </p:nvSpPr>
        <p:spPr>
          <a:xfrm>
            <a:off x="2252133" y="201140"/>
            <a:ext cx="6891867" cy="6124754"/>
          </a:xfrm>
          <a:prstGeom prst="rect">
            <a:avLst/>
          </a:prstGeom>
          <a:noFill/>
        </p:spPr>
        <p:txBody>
          <a:bodyPr wrap="square" rtlCol="0">
            <a:spAutoFit/>
          </a:bodyPr>
          <a:lstStyle/>
          <a:p>
            <a:pPr algn="ctr"/>
            <a:r>
              <a:rPr lang="en-US" sz="2800" u="sng" dirty="0">
                <a:ln w="12700">
                  <a:noFill/>
                </a:ln>
                <a:solidFill>
                  <a:schemeClr val="bg1"/>
                </a:solidFill>
                <a:latin typeface="Adobe Garamond Pro Bold" panose="02020702060506020403" pitchFamily="18" charset="0"/>
              </a:rPr>
              <a:t>God is perfectly clear!</a:t>
            </a: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Ephesians 5:3-6</a:t>
            </a:r>
            <a:endParaRPr lang="en-US" sz="2800" i="1"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Ephesians 5:7-8</a:t>
            </a:r>
          </a:p>
          <a:p>
            <a:pPr algn="ctr"/>
            <a:r>
              <a:rPr lang="en-US" sz="2800" dirty="0">
                <a:ln w="12700">
                  <a:noFill/>
                </a:ln>
                <a:solidFill>
                  <a:schemeClr val="bg1"/>
                </a:solidFill>
                <a:latin typeface="Adobe Garamond Pro Bold" panose="02020702060506020403" pitchFamily="18" charset="0"/>
              </a:rPr>
              <a:t>Ephesians 5:17</a:t>
            </a: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Colossians 3:5-10</a:t>
            </a:r>
          </a:p>
          <a:p>
            <a:pPr algn="ctr"/>
            <a:r>
              <a:rPr lang="en-US" sz="2800" i="1" dirty="0">
                <a:ln w="12700">
                  <a:noFill/>
                </a:ln>
                <a:solidFill>
                  <a:schemeClr val="bg1"/>
                </a:solidFill>
                <a:latin typeface="Adobe Garamond Pro Bold" panose="02020702060506020403" pitchFamily="18" charset="0"/>
              </a:rPr>
              <a:t>“sons if disobedience”</a:t>
            </a:r>
          </a:p>
          <a:p>
            <a:pPr algn="ctr"/>
            <a:endParaRPr lang="en-US" sz="2800" i="1"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2 Peter 2:20-22</a:t>
            </a:r>
          </a:p>
          <a:p>
            <a:pPr algn="ctr"/>
            <a:r>
              <a:rPr lang="en-US" sz="2800" i="1" dirty="0">
                <a:ln w="12700">
                  <a:noFill/>
                </a:ln>
                <a:solidFill>
                  <a:schemeClr val="bg1"/>
                </a:solidFill>
                <a:latin typeface="Adobe Garamond Pro Bold" panose="02020702060506020403" pitchFamily="18" charset="0"/>
              </a:rPr>
              <a:t>“the last state has become worse”</a:t>
            </a:r>
          </a:p>
          <a:p>
            <a:pPr algn="ctr"/>
            <a:endParaRPr lang="en-US" sz="2800" i="1"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Galatians 5:2-4</a:t>
            </a:r>
          </a:p>
          <a:p>
            <a:pPr algn="ctr"/>
            <a:r>
              <a:rPr lang="en-US" sz="2800" i="1" dirty="0">
                <a:ln w="12700">
                  <a:noFill/>
                </a:ln>
                <a:solidFill>
                  <a:schemeClr val="bg1"/>
                </a:solidFill>
                <a:latin typeface="Adobe Garamond Pro Bold" panose="02020702060506020403" pitchFamily="18" charset="0"/>
              </a:rPr>
              <a:t>“you have fallen from grace”</a:t>
            </a:r>
          </a:p>
        </p:txBody>
      </p:sp>
    </p:spTree>
    <p:extLst>
      <p:ext uri="{BB962C8B-B14F-4D97-AF65-F5344CB8AC3E}">
        <p14:creationId xmlns:p14="http://schemas.microsoft.com/office/powerpoint/2010/main" val="2601132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wipe(left)">
                                      <p:cBhvr>
                                        <p:cTn id="12" dur="500"/>
                                        <p:tgtEl>
                                          <p:spTgt spid="4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xEl>
                                              <p:pRg st="3" end="3"/>
                                            </p:txEl>
                                          </p:spTgt>
                                        </p:tgtEl>
                                        <p:attrNameLst>
                                          <p:attrName>style.visibility</p:attrName>
                                        </p:attrNameLst>
                                      </p:cBhvr>
                                      <p:to>
                                        <p:strVal val="visible"/>
                                      </p:to>
                                    </p:set>
                                    <p:animEffect transition="in" filter="wipe(left)">
                                      <p:cBhvr>
                                        <p:cTn id="17" dur="500"/>
                                        <p:tgtEl>
                                          <p:spTgt spid="4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
                                            <p:txEl>
                                              <p:pRg st="4" end="4"/>
                                            </p:txEl>
                                          </p:spTgt>
                                        </p:tgtEl>
                                        <p:attrNameLst>
                                          <p:attrName>style.visibility</p:attrName>
                                        </p:attrNameLst>
                                      </p:cBhvr>
                                      <p:to>
                                        <p:strVal val="visible"/>
                                      </p:to>
                                    </p:set>
                                    <p:animEffect transition="in" filter="wipe(left)">
                                      <p:cBhvr>
                                        <p:cTn id="22" dur="500"/>
                                        <p:tgtEl>
                                          <p:spTgt spid="4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xEl>
                                              <p:pRg st="6" end="6"/>
                                            </p:txEl>
                                          </p:spTgt>
                                        </p:tgtEl>
                                        <p:attrNameLst>
                                          <p:attrName>style.visibility</p:attrName>
                                        </p:attrNameLst>
                                      </p:cBhvr>
                                      <p:to>
                                        <p:strVal val="visible"/>
                                      </p:to>
                                    </p:set>
                                    <p:animEffect transition="in" filter="wipe(left)">
                                      <p:cBhvr>
                                        <p:cTn id="27" dur="500"/>
                                        <p:tgtEl>
                                          <p:spTgt spid="4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0">
                                            <p:txEl>
                                              <p:pRg st="7" end="7"/>
                                            </p:txEl>
                                          </p:spTgt>
                                        </p:tgtEl>
                                        <p:attrNameLst>
                                          <p:attrName>style.visibility</p:attrName>
                                        </p:attrNameLst>
                                      </p:cBhvr>
                                      <p:to>
                                        <p:strVal val="visible"/>
                                      </p:to>
                                    </p:set>
                                    <p:animEffect transition="in" filter="wipe(left)">
                                      <p:cBhvr>
                                        <p:cTn id="32" dur="500"/>
                                        <p:tgtEl>
                                          <p:spTgt spid="4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
                                            <p:txEl>
                                              <p:pRg st="9" end="9"/>
                                            </p:txEl>
                                          </p:spTgt>
                                        </p:tgtEl>
                                        <p:attrNameLst>
                                          <p:attrName>style.visibility</p:attrName>
                                        </p:attrNameLst>
                                      </p:cBhvr>
                                      <p:to>
                                        <p:strVal val="visible"/>
                                      </p:to>
                                    </p:set>
                                    <p:animEffect transition="in" filter="wipe(left)">
                                      <p:cBhvr>
                                        <p:cTn id="37" dur="500"/>
                                        <p:tgtEl>
                                          <p:spTgt spid="40">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0">
                                            <p:txEl>
                                              <p:pRg st="10" end="10"/>
                                            </p:txEl>
                                          </p:spTgt>
                                        </p:tgtEl>
                                        <p:attrNameLst>
                                          <p:attrName>style.visibility</p:attrName>
                                        </p:attrNameLst>
                                      </p:cBhvr>
                                      <p:to>
                                        <p:strVal val="visible"/>
                                      </p:to>
                                    </p:set>
                                    <p:animEffect transition="in" filter="wipe(left)">
                                      <p:cBhvr>
                                        <p:cTn id="42" dur="500"/>
                                        <p:tgtEl>
                                          <p:spTgt spid="40">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0">
                                            <p:txEl>
                                              <p:pRg st="12" end="12"/>
                                            </p:txEl>
                                          </p:spTgt>
                                        </p:tgtEl>
                                        <p:attrNameLst>
                                          <p:attrName>style.visibility</p:attrName>
                                        </p:attrNameLst>
                                      </p:cBhvr>
                                      <p:to>
                                        <p:strVal val="visible"/>
                                      </p:to>
                                    </p:set>
                                    <p:animEffect transition="in" filter="wipe(left)">
                                      <p:cBhvr>
                                        <p:cTn id="47" dur="500"/>
                                        <p:tgtEl>
                                          <p:spTgt spid="40">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0">
                                            <p:txEl>
                                              <p:pRg st="13" end="13"/>
                                            </p:txEl>
                                          </p:spTgt>
                                        </p:tgtEl>
                                        <p:attrNameLst>
                                          <p:attrName>style.visibility</p:attrName>
                                        </p:attrNameLst>
                                      </p:cBhvr>
                                      <p:to>
                                        <p:strVal val="visible"/>
                                      </p:to>
                                    </p:set>
                                    <p:animEffect transition="in" filter="wipe(left)">
                                      <p:cBhvr>
                                        <p:cTn id="52" dur="500"/>
                                        <p:tgtEl>
                                          <p:spTgt spid="4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DD823DB-66BE-EB77-7D10-0D3930060E6A}"/>
              </a:ext>
            </a:extLst>
          </p:cNvPr>
          <p:cNvSpPr txBox="1"/>
          <p:nvPr/>
        </p:nvSpPr>
        <p:spPr>
          <a:xfrm>
            <a:off x="64707" y="201140"/>
            <a:ext cx="2087033" cy="523220"/>
          </a:xfrm>
          <a:prstGeom prst="rect">
            <a:avLst/>
          </a:prstGeom>
          <a:noFill/>
        </p:spPr>
        <p:txBody>
          <a:bodyPr wrap="square" rtlCol="0">
            <a:spAutoFit/>
          </a:bodyPr>
          <a:lstStyle/>
          <a:p>
            <a:pPr algn="ctr"/>
            <a:r>
              <a:rPr lang="en-US" sz="2800" dirty="0">
                <a:ln w="12700">
                  <a:noFill/>
                </a:ln>
                <a:solidFill>
                  <a:schemeClr val="bg1"/>
                </a:solidFill>
                <a:latin typeface="Adobe Garamond Pro Bold" panose="02020702060506020403" pitchFamily="18" charset="0"/>
              </a:rPr>
              <a:t>Falling From</a:t>
            </a:r>
          </a:p>
        </p:txBody>
      </p:sp>
      <p:grpSp>
        <p:nvGrpSpPr>
          <p:cNvPr id="38" name="Group 37">
            <a:extLst>
              <a:ext uri="{FF2B5EF4-FFF2-40B4-BE49-F238E27FC236}">
                <a16:creationId xmlns:a16="http://schemas.microsoft.com/office/drawing/2014/main" id="{349EDBB5-1CEE-F4C1-994D-8FE8C8EEF4D3}"/>
              </a:ext>
            </a:extLst>
          </p:cNvPr>
          <p:cNvGrpSpPr/>
          <p:nvPr/>
        </p:nvGrpSpPr>
        <p:grpSpPr>
          <a:xfrm>
            <a:off x="477043" y="612462"/>
            <a:ext cx="1262359" cy="6067739"/>
            <a:chOff x="567267" y="117161"/>
            <a:chExt cx="1262359" cy="6067739"/>
          </a:xfrm>
        </p:grpSpPr>
        <p:sp>
          <p:nvSpPr>
            <p:cNvPr id="29" name="Freeform: Shape 28">
              <a:extLst>
                <a:ext uri="{FF2B5EF4-FFF2-40B4-BE49-F238E27FC236}">
                  <a16:creationId xmlns:a16="http://schemas.microsoft.com/office/drawing/2014/main" id="{04DEE3EA-1427-0B2F-A341-08946F12200F}"/>
                </a:ext>
              </a:extLst>
            </p:cNvPr>
            <p:cNvSpPr/>
            <p:nvPr/>
          </p:nvSpPr>
          <p:spPr>
            <a:xfrm>
              <a:off x="1198446" y="381000"/>
              <a:ext cx="631179" cy="5803900"/>
            </a:xfrm>
            <a:custGeom>
              <a:avLst/>
              <a:gdLst>
                <a:gd name="connsiteX0" fmla="*/ 0 w 631179"/>
                <a:gd name="connsiteY0" fmla="*/ 0 h 5803900"/>
                <a:gd name="connsiteX1" fmla="*/ 631179 w 631179"/>
                <a:gd name="connsiteY1" fmla="*/ 0 h 5803900"/>
                <a:gd name="connsiteX2" fmla="*/ 631179 w 631179"/>
                <a:gd name="connsiteY2" fmla="*/ 4643120 h 5803900"/>
                <a:gd name="connsiteX3" fmla="*/ 0 w 631179"/>
                <a:gd name="connsiteY3" fmla="*/ 580390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4643120"/>
                  </a:lnTo>
                  <a:lnTo>
                    <a:pt x="0" y="5803900"/>
                  </a:lnTo>
                  <a:lnTo>
                    <a:pt x="0" y="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8EE84A57-80E0-36DC-5437-25FB6D5D59D9}"/>
                </a:ext>
              </a:extLst>
            </p:cNvPr>
            <p:cNvSpPr/>
            <p:nvPr/>
          </p:nvSpPr>
          <p:spPr>
            <a:xfrm>
              <a:off x="567267" y="381000"/>
              <a:ext cx="631179" cy="5803900"/>
            </a:xfrm>
            <a:custGeom>
              <a:avLst/>
              <a:gdLst>
                <a:gd name="connsiteX0" fmla="*/ 0 w 631179"/>
                <a:gd name="connsiteY0" fmla="*/ 0 h 5803900"/>
                <a:gd name="connsiteX1" fmla="*/ 631179 w 631179"/>
                <a:gd name="connsiteY1" fmla="*/ 0 h 5803900"/>
                <a:gd name="connsiteX2" fmla="*/ 631179 w 631179"/>
                <a:gd name="connsiteY2" fmla="*/ 5803900 h 5803900"/>
                <a:gd name="connsiteX3" fmla="*/ 0 w 631179"/>
                <a:gd name="connsiteY3" fmla="*/ 4643120 h 5803900"/>
                <a:gd name="connsiteX4" fmla="*/ 0 w 631179"/>
                <a:gd name="connsiteY4" fmla="*/ 0 h 580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79" h="5803900">
                  <a:moveTo>
                    <a:pt x="0" y="0"/>
                  </a:moveTo>
                  <a:lnTo>
                    <a:pt x="631179" y="0"/>
                  </a:lnTo>
                  <a:lnTo>
                    <a:pt x="631179" y="5803900"/>
                  </a:lnTo>
                  <a:lnTo>
                    <a:pt x="0" y="4643120"/>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Box 31">
              <a:extLst>
                <a:ext uri="{FF2B5EF4-FFF2-40B4-BE49-F238E27FC236}">
                  <a16:creationId xmlns:a16="http://schemas.microsoft.com/office/drawing/2014/main" id="{F20664ED-2139-7015-13B2-60D0002BFA3C}"/>
                </a:ext>
              </a:extLst>
            </p:cNvPr>
            <p:cNvSpPr txBox="1"/>
            <p:nvPr/>
          </p:nvSpPr>
          <p:spPr>
            <a:xfrm>
              <a:off x="567268" y="1091833"/>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R</a:t>
              </a:r>
            </a:p>
          </p:txBody>
        </p:sp>
        <p:sp>
          <p:nvSpPr>
            <p:cNvPr id="33" name="TextBox 32">
              <a:extLst>
                <a:ext uri="{FF2B5EF4-FFF2-40B4-BE49-F238E27FC236}">
                  <a16:creationId xmlns:a16="http://schemas.microsoft.com/office/drawing/2014/main" id="{1CB89D4F-6F23-8C4F-EB9B-9090D489148E}"/>
                </a:ext>
              </a:extLst>
            </p:cNvPr>
            <p:cNvSpPr txBox="1"/>
            <p:nvPr/>
          </p:nvSpPr>
          <p:spPr>
            <a:xfrm>
              <a:off x="567267" y="117161"/>
              <a:ext cx="1262358"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G</a:t>
              </a:r>
            </a:p>
          </p:txBody>
        </p:sp>
        <p:sp>
          <p:nvSpPr>
            <p:cNvPr id="34" name="TextBox 33">
              <a:extLst>
                <a:ext uri="{FF2B5EF4-FFF2-40B4-BE49-F238E27FC236}">
                  <a16:creationId xmlns:a16="http://schemas.microsoft.com/office/drawing/2014/main" id="{487BB29B-A282-4265-98FB-986AA857336D}"/>
                </a:ext>
              </a:extLst>
            </p:cNvPr>
            <p:cNvSpPr txBox="1"/>
            <p:nvPr/>
          </p:nvSpPr>
          <p:spPr>
            <a:xfrm>
              <a:off x="567267" y="2066505"/>
              <a:ext cx="1250322"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A</a:t>
              </a:r>
            </a:p>
          </p:txBody>
        </p:sp>
        <p:sp>
          <p:nvSpPr>
            <p:cNvPr id="35" name="TextBox 34">
              <a:extLst>
                <a:ext uri="{FF2B5EF4-FFF2-40B4-BE49-F238E27FC236}">
                  <a16:creationId xmlns:a16="http://schemas.microsoft.com/office/drawing/2014/main" id="{37A2053C-1C78-7985-CD4D-459B4062E1F6}"/>
                </a:ext>
              </a:extLst>
            </p:cNvPr>
            <p:cNvSpPr txBox="1"/>
            <p:nvPr/>
          </p:nvSpPr>
          <p:spPr>
            <a:xfrm>
              <a:off x="573283" y="3041177"/>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C</a:t>
              </a:r>
            </a:p>
          </p:txBody>
        </p:sp>
        <p:sp>
          <p:nvSpPr>
            <p:cNvPr id="36" name="TextBox 35">
              <a:extLst>
                <a:ext uri="{FF2B5EF4-FFF2-40B4-BE49-F238E27FC236}">
                  <a16:creationId xmlns:a16="http://schemas.microsoft.com/office/drawing/2014/main" id="{6ECF54DF-6265-D737-AF6F-6FC2E823EFC8}"/>
                </a:ext>
              </a:extLst>
            </p:cNvPr>
            <p:cNvSpPr txBox="1"/>
            <p:nvPr/>
          </p:nvSpPr>
          <p:spPr>
            <a:xfrm>
              <a:off x="579299" y="4015849"/>
              <a:ext cx="1250323" cy="1569660"/>
            </a:xfrm>
            <a:prstGeom prst="rect">
              <a:avLst/>
            </a:prstGeom>
            <a:noFill/>
          </p:spPr>
          <p:txBody>
            <a:bodyPr wrap="square" rtlCol="0">
              <a:spAutoFit/>
            </a:bodyPr>
            <a:lstStyle/>
            <a:p>
              <a:pPr algn="ctr"/>
              <a:r>
                <a:rPr lang="en-US" sz="9600" dirty="0">
                  <a:ln w="12700">
                    <a:solidFill>
                      <a:schemeClr val="tx1"/>
                    </a:solidFill>
                  </a:ln>
                  <a:solidFill>
                    <a:schemeClr val="bg1"/>
                  </a:solidFill>
                  <a:latin typeface="Adobe Garamond Pro Bold" panose="02020702060506020403" pitchFamily="18" charset="0"/>
                </a:rPr>
                <a:t>E</a:t>
              </a:r>
            </a:p>
          </p:txBody>
        </p:sp>
      </p:grpSp>
      <p:sp>
        <p:nvSpPr>
          <p:cNvPr id="39" name="Flowchart: Off-page Connector 38">
            <a:extLst>
              <a:ext uri="{FF2B5EF4-FFF2-40B4-BE49-F238E27FC236}">
                <a16:creationId xmlns:a16="http://schemas.microsoft.com/office/drawing/2014/main" id="{1D0AA79D-2177-8212-8655-7ED211910475}"/>
              </a:ext>
            </a:extLst>
          </p:cNvPr>
          <p:cNvSpPr/>
          <p:nvPr/>
        </p:nvSpPr>
        <p:spPr>
          <a:xfrm>
            <a:off x="477043" y="876301"/>
            <a:ext cx="1262355" cy="5803900"/>
          </a:xfrm>
          <a:prstGeom prst="flowChartOffpageConnector">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87E34F4-D1C4-367C-2099-8AE1D521CFB0}"/>
              </a:ext>
            </a:extLst>
          </p:cNvPr>
          <p:cNvSpPr txBox="1"/>
          <p:nvPr/>
        </p:nvSpPr>
        <p:spPr>
          <a:xfrm>
            <a:off x="2252133" y="201140"/>
            <a:ext cx="6891867" cy="5262979"/>
          </a:xfrm>
          <a:prstGeom prst="rect">
            <a:avLst/>
          </a:prstGeom>
          <a:noFill/>
        </p:spPr>
        <p:txBody>
          <a:bodyPr wrap="square" rtlCol="0">
            <a:spAutoFit/>
          </a:bodyPr>
          <a:lstStyle/>
          <a:p>
            <a:pPr algn="ctr"/>
            <a:r>
              <a:rPr lang="en-US" sz="2800" dirty="0">
                <a:ln w="12700">
                  <a:noFill/>
                </a:ln>
                <a:solidFill>
                  <a:schemeClr val="bg1"/>
                </a:solidFill>
                <a:latin typeface="Adobe Garamond Pro Bold" panose="02020702060506020403" pitchFamily="18" charset="0"/>
              </a:rPr>
              <a:t>CONCLUSION</a:t>
            </a:r>
          </a:p>
          <a:p>
            <a:pPr algn="ctr"/>
            <a:endParaRPr lang="en-US" sz="2800"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Hebrews 3:13-14</a:t>
            </a:r>
          </a:p>
          <a:p>
            <a:pPr algn="ctr"/>
            <a:r>
              <a:rPr lang="en-US" sz="2800" i="1" dirty="0">
                <a:ln w="12700">
                  <a:noFill/>
                </a:ln>
                <a:solidFill>
                  <a:schemeClr val="bg1"/>
                </a:solidFill>
                <a:latin typeface="Adobe Garamond Pro Bold" panose="02020702060506020403" pitchFamily="18" charset="0"/>
              </a:rPr>
              <a:t>“encourage one another day after day…           so that none of you will be hardened                           by the deceitfulness of sin. For we have become partakers of Christ, if we hold fast                 the beginning of our assurance                            firm until the end”</a:t>
            </a:r>
          </a:p>
          <a:p>
            <a:pPr algn="ctr"/>
            <a:endParaRPr lang="en-US" sz="2800" dirty="0">
              <a:ln w="12700">
                <a:noFill/>
              </a:ln>
              <a:solidFill>
                <a:schemeClr val="bg1"/>
              </a:solidFill>
              <a:latin typeface="Adobe Garamond Pro Bold" panose="02020702060506020403" pitchFamily="18" charset="0"/>
            </a:endParaRPr>
          </a:p>
          <a:p>
            <a:pPr algn="ctr"/>
            <a:endParaRPr lang="en-US" sz="2800" i="1" dirty="0">
              <a:ln w="12700">
                <a:noFill/>
              </a:ln>
              <a:solidFill>
                <a:schemeClr val="bg1"/>
              </a:solidFill>
              <a:latin typeface="Adobe Garamond Pro Bold" panose="02020702060506020403" pitchFamily="18" charset="0"/>
            </a:endParaRPr>
          </a:p>
          <a:p>
            <a:pPr algn="ctr"/>
            <a:r>
              <a:rPr lang="en-US" sz="2800" dirty="0">
                <a:ln w="12700">
                  <a:noFill/>
                </a:ln>
                <a:solidFill>
                  <a:schemeClr val="bg1"/>
                </a:solidFill>
                <a:latin typeface="Adobe Garamond Pro Bold" panose="02020702060506020403" pitchFamily="18" charset="0"/>
              </a:rPr>
              <a:t>Are You A Child Of God?</a:t>
            </a:r>
            <a:endParaRPr lang="en-US" sz="2800" i="1" dirty="0">
              <a:ln w="12700">
                <a:noFill/>
              </a:ln>
              <a:solidFill>
                <a:schemeClr val="bg1"/>
              </a:solidFill>
              <a:latin typeface="Adobe Garamond Pro Bold" panose="02020702060506020403" pitchFamily="18" charset="0"/>
            </a:endParaRPr>
          </a:p>
        </p:txBody>
      </p:sp>
    </p:spTree>
    <p:extLst>
      <p:ext uri="{BB962C8B-B14F-4D97-AF65-F5344CB8AC3E}">
        <p14:creationId xmlns:p14="http://schemas.microsoft.com/office/powerpoint/2010/main" val="2417892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xEl>
                                              <p:pRg st="2" end="2"/>
                                            </p:txEl>
                                          </p:spTgt>
                                        </p:tgtEl>
                                        <p:attrNameLst>
                                          <p:attrName>style.visibility</p:attrName>
                                        </p:attrNameLst>
                                      </p:cBhvr>
                                      <p:to>
                                        <p:strVal val="visible"/>
                                      </p:to>
                                    </p:set>
                                    <p:animEffect transition="in" filter="wipe(left)">
                                      <p:cBhvr>
                                        <p:cTn id="11" dur="500"/>
                                        <p:tgtEl>
                                          <p:spTgt spid="40">
                                            <p:txEl>
                                              <p:pRg st="2" end="2"/>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40">
                                            <p:txEl>
                                              <p:pRg st="3" end="3"/>
                                            </p:txEl>
                                          </p:spTgt>
                                        </p:tgtEl>
                                        <p:attrNameLst>
                                          <p:attrName>style.visibility</p:attrName>
                                        </p:attrNameLst>
                                      </p:cBhvr>
                                      <p:to>
                                        <p:strVal val="visible"/>
                                      </p:to>
                                    </p:set>
                                    <p:animEffect transition="in" filter="wipe(left)">
                                      <p:cBhvr>
                                        <p:cTn id="14" dur="500"/>
                                        <p:tgtEl>
                                          <p:spTgt spid="40">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0">
                                            <p:txEl>
                                              <p:pRg st="6" end="6"/>
                                            </p:txEl>
                                          </p:spTgt>
                                        </p:tgtEl>
                                        <p:attrNameLst>
                                          <p:attrName>style.visibility</p:attrName>
                                        </p:attrNameLst>
                                      </p:cBhvr>
                                      <p:to>
                                        <p:strVal val="visible"/>
                                      </p:to>
                                    </p:set>
                                    <p:animEffect transition="in" filter="wipe(left)">
                                      <p:cBhvr>
                                        <p:cTn id="19" dur="500"/>
                                        <p:tgtEl>
                                          <p:spTgt spid="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104</TotalTime>
  <Words>326</Words>
  <Application>Microsoft Office PowerPoint</Application>
  <PresentationFormat>On-screen Show (4:3)</PresentationFormat>
  <Paragraphs>111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Adobe Garamond Pro Bold</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Willis</dc:creator>
  <cp:lastModifiedBy>Charles Willis</cp:lastModifiedBy>
  <cp:revision>2</cp:revision>
  <dcterms:created xsi:type="dcterms:W3CDTF">2023-07-17T22:05:16Z</dcterms:created>
  <dcterms:modified xsi:type="dcterms:W3CDTF">2023-07-17T23:49:34Z</dcterms:modified>
</cp:coreProperties>
</file>