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8D40"/>
    <a:srgbClr val="431F00"/>
    <a:srgbClr val="341900"/>
    <a:srgbClr val="FFFFFF"/>
    <a:srgbClr val="3B1B00"/>
    <a:srgbClr val="FFFF66"/>
    <a:srgbClr val="FFFF99"/>
    <a:srgbClr val="A3B3C9"/>
    <a:srgbClr val="9CADC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6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53B48-9379-4076-8CB8-6B7405754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6B029-96CD-490B-8EF5-C4EA050DF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FB7CD-8D42-43BD-8D65-268945FDB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88EB9-9082-4729-B71D-52120ECFF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0B774-0339-4037-9CE3-4D418C605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B1CCD-0F23-4979-B619-E448F1D50A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48D86-B8A1-49A0-84D0-44375E0B6D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BE557-E97E-4C99-8D64-86B4EB193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836A8-5E9F-4925-B5F2-A7AF44729E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8B9A8-79F0-4CBB-BC36-CB6AB652E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AF968-D2DC-4240-B7FE-C1E46C536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0B477E-A400-416A-A1FC-B661797213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4A6A82-283E-C976-1B56-88E5022545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2141C8-2C1F-3800-38E6-B7D5741C2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88" r="21929" b="1"/>
          <a:stretch/>
        </p:blipFill>
        <p:spPr>
          <a:xfrm>
            <a:off x="3124200" y="0"/>
            <a:ext cx="6072048" cy="6858000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64060" y="2209800"/>
            <a:ext cx="5310048" cy="194627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b="1" i="1" kern="1200" dirty="0">
                <a:ln w="12700">
                  <a:solidFill>
                    <a:schemeClr val="tx1"/>
                  </a:solidFill>
                </a:ln>
                <a:solidFill>
                  <a:srgbClr val="FFFF66"/>
                </a:solidFill>
                <a:effectLst/>
                <a:latin typeface="Adobe Garamond Pro Bold" panose="02020702060506020403" pitchFamily="18" charset="0"/>
              </a:rPr>
              <a:t>Drawing Near</a:t>
            </a:r>
            <a:br>
              <a:rPr lang="en-US" sz="6000" b="1" i="1" kern="1200" dirty="0">
                <a:ln w="12700">
                  <a:solidFill>
                    <a:schemeClr val="tx1"/>
                  </a:solidFill>
                </a:ln>
                <a:solidFill>
                  <a:srgbClr val="FFFF66"/>
                </a:solidFill>
                <a:effectLst/>
                <a:latin typeface="Adobe Garamond Pro Bold" panose="02020702060506020403" pitchFamily="18" charset="0"/>
              </a:rPr>
            </a:br>
            <a:r>
              <a:rPr lang="en-US" sz="6000" b="1" i="1" kern="1200" dirty="0">
                <a:ln w="12700">
                  <a:solidFill>
                    <a:schemeClr val="tx1"/>
                  </a:solidFill>
                </a:ln>
                <a:solidFill>
                  <a:srgbClr val="FFFF66"/>
                </a:solidFill>
                <a:effectLst/>
                <a:latin typeface="Adobe Garamond Pro Bold" panose="02020702060506020403" pitchFamily="18" charset="0"/>
              </a:rPr>
              <a:t>To God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3" y="1125537"/>
            <a:ext cx="3834486" cy="41148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kern="1200" dirty="0">
                <a:ln>
                  <a:solidFill>
                    <a:schemeClr val="bg1"/>
                  </a:solidFill>
                </a:ln>
                <a:solidFill>
                  <a:srgbClr val="3B1B00"/>
                </a:solidFill>
                <a:effectLst/>
                <a:latin typeface="Adobe Garamond Pro Bold" panose="02020702060506020403" pitchFamily="18" charset="0"/>
              </a:rPr>
              <a:t>Hebrews 10:19-22</a:t>
            </a:r>
          </a:p>
          <a:p>
            <a:pPr>
              <a:lnSpc>
                <a:spcPct val="90000"/>
              </a:lnSpc>
            </a:pPr>
            <a:r>
              <a:rPr lang="en-US" b="1" kern="1200" dirty="0">
                <a:ln>
                  <a:solidFill>
                    <a:schemeClr val="bg1"/>
                  </a:solidFill>
                </a:ln>
                <a:solidFill>
                  <a:srgbClr val="3B1B00"/>
                </a:solidFill>
                <a:effectLst/>
                <a:latin typeface="Adobe Garamond Pro Bold" panose="02020702060506020403" pitchFamily="18" charset="0"/>
              </a:rPr>
              <a:t>Hebrews 7:23-25</a:t>
            </a:r>
          </a:p>
          <a:p>
            <a:pPr>
              <a:lnSpc>
                <a:spcPct val="90000"/>
              </a:lnSpc>
            </a:pPr>
            <a:r>
              <a:rPr lang="en-US" b="1" kern="1200" dirty="0">
                <a:ln>
                  <a:solidFill>
                    <a:schemeClr val="bg1"/>
                  </a:solidFill>
                </a:ln>
                <a:solidFill>
                  <a:srgbClr val="3B1B00"/>
                </a:solidFill>
                <a:effectLst/>
                <a:latin typeface="Adobe Garamond Pro Bold" panose="02020702060506020403" pitchFamily="18" charset="0"/>
              </a:rPr>
              <a:t>Hebrews 7:19</a:t>
            </a:r>
          </a:p>
          <a:p>
            <a:pPr>
              <a:lnSpc>
                <a:spcPct val="90000"/>
              </a:lnSpc>
            </a:pPr>
            <a:r>
              <a:rPr lang="en-US" b="1" kern="1200" dirty="0">
                <a:ln>
                  <a:solidFill>
                    <a:schemeClr val="bg1"/>
                  </a:solidFill>
                </a:ln>
                <a:solidFill>
                  <a:srgbClr val="3B1B00"/>
                </a:solidFill>
                <a:effectLst/>
                <a:latin typeface="Adobe Garamond Pro Bold" panose="02020702060506020403" pitchFamily="18" charset="0"/>
              </a:rPr>
              <a:t>John 12:32</a:t>
            </a:r>
          </a:p>
          <a:p>
            <a:pPr>
              <a:lnSpc>
                <a:spcPct val="90000"/>
              </a:lnSpc>
            </a:pPr>
            <a:r>
              <a:rPr lang="en-US" b="1" kern="1200" dirty="0">
                <a:ln>
                  <a:solidFill>
                    <a:schemeClr val="bg1"/>
                  </a:solidFill>
                </a:ln>
                <a:solidFill>
                  <a:srgbClr val="3B1B00"/>
                </a:solidFill>
                <a:effectLst/>
                <a:latin typeface="Adobe Garamond Pro Bold" panose="02020702060506020403" pitchFamily="18" charset="0"/>
              </a:rPr>
              <a:t>James 4:8</a:t>
            </a:r>
          </a:p>
          <a:p>
            <a:pPr>
              <a:lnSpc>
                <a:spcPct val="90000"/>
              </a:lnSpc>
            </a:pPr>
            <a:endParaRPr lang="en-US" b="1" kern="1200" dirty="0">
              <a:ln>
                <a:solidFill>
                  <a:schemeClr val="bg1"/>
                </a:solidFill>
              </a:ln>
              <a:solidFill>
                <a:srgbClr val="341900"/>
              </a:solidFill>
              <a:effectLst/>
              <a:latin typeface="Adobe Garamond Pro Bold" panose="02020702060506020403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kern="1200" dirty="0">
                <a:ln>
                  <a:solidFill>
                    <a:sysClr val="windowText" lastClr="000000"/>
                  </a:solidFill>
                </a:ln>
                <a:solidFill>
                  <a:srgbClr val="341900"/>
                </a:solidFill>
                <a:effectLst/>
                <a:latin typeface="Adobe Garamond Pro Bold" panose="02020702060506020403" pitchFamily="18" charset="0"/>
              </a:rPr>
              <a:t>FOCUS:               Hebrews 10:22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9B127-83C4-308A-45D7-CA7FAD131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705600" y="609600"/>
            <a:ext cx="1981200" cy="5867400"/>
          </a:xfrm>
          <a:prstGeom prst="rect">
            <a:avLst/>
          </a:prstGeom>
          <a:gradFill flip="none" rotWithShape="1">
            <a:gsLst>
              <a:gs pos="0">
                <a:srgbClr val="A28D40"/>
              </a:gs>
              <a:gs pos="50000">
                <a:schemeClr val="bg1"/>
              </a:gs>
              <a:gs pos="100000">
                <a:srgbClr val="A28D4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629400" y="609600"/>
            <a:ext cx="21336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>
                <a:latin typeface="Garamond" pitchFamily="18" charset="0"/>
              </a:rPr>
              <a:t>Hebrews 10:22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Garamond" pitchFamily="18" charset="0"/>
              </a:rPr>
              <a:t>Let us draw near with a sincere heart</a:t>
            </a:r>
            <a:r>
              <a:rPr lang="en-US" sz="2400" dirty="0">
                <a:latin typeface="Garamond" pitchFamily="18" charset="0"/>
              </a:rPr>
              <a:t>  in full   assurance of faith,        having our hearts     sprinkled       clean from an evil conscience and our bodies washed with pure water.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33400" y="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rgbClr val="FFFF66"/>
                </a:solidFill>
                <a:effectLst/>
                <a:latin typeface="Garamond" pitchFamily="18" charset="0"/>
              </a:rPr>
              <a:t>A Sincere Heart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33400" y="838200"/>
            <a:ext cx="60960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Lip service won’t suffice         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(Matt. 15:18)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	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This is vain religion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	See if the truth is in us!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Out of the heart are the springs of life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(Prov. 4:23; Matt. 12:34; 15:18)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No one can draw near to God without a sincere heart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F73711-081E-3C34-D646-61CB09113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705600" y="609600"/>
            <a:ext cx="1981200" cy="5867400"/>
          </a:xfrm>
          <a:prstGeom prst="rect">
            <a:avLst/>
          </a:prstGeom>
          <a:gradFill rotWithShape="1">
            <a:gsLst>
              <a:gs pos="0">
                <a:srgbClr val="A28D40"/>
              </a:gs>
              <a:gs pos="50000">
                <a:schemeClr val="bg1"/>
              </a:gs>
              <a:gs pos="100000">
                <a:srgbClr val="A28D4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629400" y="609600"/>
            <a:ext cx="21336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latin typeface="Garamond" pitchFamily="18" charset="0"/>
              </a:rPr>
              <a:t>Hebrews 10:22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latin typeface="Garamond" pitchFamily="18" charset="0"/>
              </a:rPr>
              <a:t>Let us draw near with a sincere heart   </a:t>
            </a:r>
            <a:r>
              <a:rPr lang="en-US" sz="2400" b="1">
                <a:latin typeface="Garamond" pitchFamily="18" charset="0"/>
              </a:rPr>
              <a:t>in full assurance of faith,</a:t>
            </a:r>
            <a:r>
              <a:rPr lang="en-US" sz="2400">
                <a:latin typeface="Garamond" pitchFamily="18" charset="0"/>
              </a:rPr>
              <a:t>       having our hearts   sprinkled clean from an        evil conscience and our bodies washed with pure water.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3400" y="762000"/>
            <a:ext cx="6096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In Context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(Heb. 10:19-20; 11:6)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We cannot draw near without a confident faith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(James 1:6-8; Eph. 3:12)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Hebrews 4:16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Hebrews 3:6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33400" y="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rgbClr val="FFFF66"/>
                </a:solidFill>
                <a:effectLst/>
                <a:latin typeface="Garamond" pitchFamily="18" charset="0"/>
              </a:rPr>
              <a:t>Full Assurance of Faith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C97D9-6DFF-7C69-AECB-7CED3AF9B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705600" y="609600"/>
            <a:ext cx="1981200" cy="5867400"/>
          </a:xfrm>
          <a:prstGeom prst="rect">
            <a:avLst/>
          </a:prstGeom>
          <a:gradFill rotWithShape="1">
            <a:gsLst>
              <a:gs pos="0">
                <a:srgbClr val="A28D40"/>
              </a:gs>
              <a:gs pos="50000">
                <a:schemeClr val="bg1"/>
              </a:gs>
              <a:gs pos="100000">
                <a:srgbClr val="A28D4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629400" y="609600"/>
            <a:ext cx="21336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latin typeface="Garamond" pitchFamily="18" charset="0"/>
              </a:rPr>
              <a:t>Hebrews 10:22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latin typeface="Garamond" pitchFamily="18" charset="0"/>
              </a:rPr>
              <a:t>Let us draw near with          a sincere heart  in full  assurance of faith,       </a:t>
            </a:r>
            <a:r>
              <a:rPr lang="en-US" sz="2400" b="1">
                <a:latin typeface="Garamond" pitchFamily="18" charset="0"/>
              </a:rPr>
              <a:t>having our hearts sprinkled clean from an evil conscience</a:t>
            </a:r>
            <a:r>
              <a:rPr lang="en-US" sz="2400">
                <a:latin typeface="Garamond" pitchFamily="18" charset="0"/>
              </a:rPr>
              <a:t> and our bodies washed with pure water.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3400" y="762000"/>
            <a:ext cx="62484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In Context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(Heb. 9:13-14)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What makes a conscience evil?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(Heb. 13:18; 1 Tim. 1:19)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A clear conscience is not a guarantee of faithfulness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(Acts 23:1)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Obedience is the only thing that will clean an evil conscience   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(Heb. 10:20; Eph. 2:8; 1 John 3:18-22)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3400" y="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rgbClr val="FFFF66"/>
                </a:solidFill>
                <a:effectLst/>
                <a:latin typeface="Garamond" pitchFamily="18" charset="0"/>
              </a:rPr>
              <a:t>Clean From An Evil Conscience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90D820-C8AB-D705-31A1-55E61C192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705600" y="609600"/>
            <a:ext cx="1981200" cy="5867400"/>
          </a:xfrm>
          <a:prstGeom prst="rect">
            <a:avLst/>
          </a:prstGeom>
          <a:gradFill rotWithShape="1">
            <a:gsLst>
              <a:gs pos="0">
                <a:srgbClr val="A28D40"/>
              </a:gs>
              <a:gs pos="50000">
                <a:schemeClr val="bg1"/>
              </a:gs>
              <a:gs pos="100000">
                <a:srgbClr val="A28D4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629400" y="609600"/>
            <a:ext cx="21336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latin typeface="Garamond" pitchFamily="18" charset="0"/>
              </a:rPr>
              <a:t>Hebrews 10:22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latin typeface="Garamond" pitchFamily="18" charset="0"/>
              </a:rPr>
              <a:t>Let us draw near with a sincere heart     in full  assurance of faith,        having our hearts   sprinkled    clean from an evil conscience </a:t>
            </a:r>
            <a:r>
              <a:rPr lang="en-US" sz="2400" b="1">
                <a:latin typeface="Garamond" pitchFamily="18" charset="0"/>
              </a:rPr>
              <a:t>and our bodies washed with pure water.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3028" y="838200"/>
            <a:ext cx="60960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Figurative for Baptism       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References for “washing”         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(Acts 22:16; Eph. 5:26; Titus 3:5)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Baptism is MORE than a washing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(1 Peter 3:20-21)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A person cannot draw near to God who has not been baptized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33400" y="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rgbClr val="FFFF66"/>
                </a:solidFill>
                <a:effectLst/>
                <a:latin typeface="Garamond" pitchFamily="18" charset="0"/>
              </a:rPr>
              <a:t>Bodies Washed With Water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0B4402-F1A7-48BB-433C-2C9FEB98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rgbClr val="FFFF66"/>
                </a:solidFill>
                <a:effectLst/>
                <a:latin typeface="Garamond" pitchFamily="18" charset="0"/>
              </a:rPr>
              <a:t>Conclusion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80772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“Hold fast the confession of our hope without wavering, for He who promised is faithful”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(Heb. 10:23)</a:t>
            </a:r>
          </a:p>
          <a:p>
            <a:pPr algn="ctr">
              <a:spcBef>
                <a:spcPct val="50000"/>
              </a:spcBef>
            </a:pPr>
            <a:r>
              <a:rPr lang="en-US" sz="6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Garamond" pitchFamily="18" charset="0"/>
              </a:rPr>
              <a:t>Are you drawing near   to God?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383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Adobe Garamond Pro Bold</vt:lpstr>
      <vt:lpstr>Arial</vt:lpstr>
      <vt:lpstr>Garamond</vt:lpstr>
      <vt:lpstr>Wingdings</vt:lpstr>
      <vt:lpstr>Default Design</vt:lpstr>
      <vt:lpstr>PowerPoint Presentation</vt:lpstr>
      <vt:lpstr>Drawing Near To God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Devoted To  Drawing Near To God</dc:title>
  <dc:creator>charles</dc:creator>
  <cp:lastModifiedBy>Charles Willis</cp:lastModifiedBy>
  <cp:revision>8</cp:revision>
  <dcterms:created xsi:type="dcterms:W3CDTF">2007-09-19T14:55:39Z</dcterms:created>
  <dcterms:modified xsi:type="dcterms:W3CDTF">2023-06-12T19:10:51Z</dcterms:modified>
</cp:coreProperties>
</file>