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57" r:id="rId3"/>
    <p:sldId id="256" r:id="rId4"/>
    <p:sldId id="264" r:id="rId5"/>
    <p:sldId id="262" r:id="rId6"/>
    <p:sldId id="263" r:id="rId7"/>
    <p:sldId id="265" r:id="rId8"/>
  </p:sldIdLst>
  <p:sldSz cx="9144000" cy="6858000" type="screen4x3"/>
  <p:notesSz cx="6858000" cy="9144000"/>
  <p:embeddedFontLst>
    <p:embeddedFont>
      <p:font typeface="Adobe Caslon Pro Bold" panose="0205070206050A020403" pitchFamily="18" charset="0"/>
      <p:bold r:id="rId9"/>
      <p:boldItalic r:id="rId10"/>
    </p:embeddedFont>
    <p:embeddedFont>
      <p:font typeface="Alisha" panose="02000505000000020003" pitchFamily="50" charset="0"/>
      <p:regular r:id="rId11"/>
    </p:embeddedFont>
    <p:embeddedFont>
      <p:font typeface="Elephant" panose="02020904090505020303" pitchFamily="18" charset="0"/>
      <p:regular r:id="rId12"/>
      <p:italic r:id="rId13"/>
    </p:embeddedFont>
    <p:embeddedFont>
      <p:font typeface="Pristina" panose="03060402040406080204" pitchFamily="66" charset="0"/>
      <p:regular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0"/>
    <a:srgbClr val="001E3A"/>
    <a:srgbClr val="6D6F6A"/>
    <a:srgbClr val="004E98"/>
    <a:srgbClr val="CC00FF"/>
    <a:srgbClr val="9900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07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A6DF-8B91-578F-3080-AFC960E63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AE96-B561-F5CA-50DC-273CDE6A8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5A693-B9B8-9B01-08C6-E36A009F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34AB-1105-45FE-1E3D-32ED0697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E4E16-9BB6-46C9-1A2F-3459DFA8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B2698-9540-4DAC-8FBF-E4E21EA4A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0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5BDC-1A5B-970B-3ECB-FCD49C7F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394BA-FAEE-564B-0FA0-E9D6A61C4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CC136-70FB-0508-06B4-2BA24FE5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4AD2-B7D3-1BC2-7441-F67036EA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CD26-0E6B-60AC-E7E0-407B613B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581F-0884-4BC3-A7DF-0618BF340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9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A589A-1E8F-C57A-F1C8-DBE2DBF4B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BF0C1-1AF0-E8EE-877A-2B55DF69C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3CCD-3A69-C72E-30E4-5B6490FE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8BFB-0A3B-1107-FE62-5FD12C58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D225-0A84-9B2E-594B-C633C060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7222A-8CA4-4C83-964B-F1AF69F1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0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3F99-9781-D32F-2F04-86CC43A5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FEF1-3440-696F-003C-D38C2DA9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50001-AAF3-6482-BEAA-62FAA60B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77C6-CCA7-0A16-2907-0B91B4E4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C50E0-EDE4-C86E-2517-642A591C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7DE64-2F4F-4756-BA85-5D737DFDE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1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1371-ED9D-2052-F1C3-0762EAE5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3AC0F-F442-8D1D-E870-F6CB2F4C6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5CE1-F599-3B34-2AEE-D5ACC843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10CE-BA9E-A64D-956E-0988EEB7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282D-C446-4973-F39C-2F49EE30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A853B-C764-495F-A256-0137EDF35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4DEB-25C0-3E97-A2CE-7241C46F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64F2-EF8C-B685-B514-0DC390506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C4990-E030-0D61-787F-54B8F8EDC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0883-2320-5CB3-3037-3832F021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7A0D-C293-063F-BF63-6FC4F319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1EE4F-83AC-803A-72E8-19ADE3D7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C32B5-DF1A-46FF-8F58-7733BE615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2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FBFC-1730-27EB-8A84-375C29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5A441-D5EE-2BD7-C591-055E11FF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32D33-2BD0-E088-C1B6-28D8197F1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CB407-C265-65D4-1AB0-A3DBDCAEF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5F256-982B-5AB8-7F3E-BF0328755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C63B4-5C82-4116-99DE-038B15E7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E8621-C954-56A2-8060-F543D303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1058B-9CE8-9744-8CB5-A2C7D8DC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2297A-CAC2-4966-9F56-64463ABF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44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72FC-4061-2BDB-5DA8-96C295D2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FFC4F-37AB-E4D5-8BBB-50C971BB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45864-B605-1FE1-E3E7-A8681C78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DDFA8-8B37-44CF-7D48-3973BAEB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E7C4F-93C7-4980-945A-25B0D1763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45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2187B-C1F4-CCAC-C116-C34DA516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863DA-B7F8-4663-BCB1-31A84702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92101-80C3-9F86-867E-1A7357B6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79BB2-4779-468E-BC20-90055AFA0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31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DD98-A192-C04E-D489-511DB4EF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782E-096A-C944-D13E-195FF299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59868-2F51-90E7-96B9-81234A098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B8572-EF48-D61D-C477-1916E79E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A7919-E52F-AAE1-E25F-527E75F6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1957-9E17-EAD3-226C-F229286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7B4A4-CE9A-411B-B226-D52EAF9EC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01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2DE3-8A97-FAA6-2D2B-3EB01352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D5984-F125-E325-CAB0-B6D3E48A9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1969-11D1-66E4-898C-8164292E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80C76-14ED-592C-957A-FF9E3404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27C3F-5F48-12F1-643C-BFD77151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60233-7FFF-F2AF-65BC-6108503E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66D7-1C9F-4091-AE28-3D1B58415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6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1CC7F3-339B-D05B-1E7A-C780DFA3E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ACABFC-2EF5-3983-3A8A-E0C7E83CF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208120-9A6B-921E-9D16-CA645C471C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730181-5CB7-841C-7121-E510377442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CBB7FD-F830-257C-FEAB-FA4DB70171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851FAA-4658-4656-9007-B4D56EFE7B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FF07-0DFB-28C1-2592-E3BEEF89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B001-591D-4568-ED93-3CCC2B2E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CDA07-37D5-F001-9253-93CE27E8B1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A22D6FCC-035D-D547-BD7A-D9F7594AB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u="sng" dirty="0">
                <a:solidFill>
                  <a:schemeClr val="bg1"/>
                </a:solidFill>
                <a:latin typeface="Pristina" panose="03060402040406080204" pitchFamily="66" charset="0"/>
              </a:rPr>
              <a:t>Individually Responsible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A picture containing grey, ground, art&#10;&#10;Description automatically generated">
            <a:extLst>
              <a:ext uri="{FF2B5EF4-FFF2-40B4-BE49-F238E27FC236}">
                <a16:creationId xmlns:a16="http://schemas.microsoft.com/office/drawing/2014/main" id="{517B350B-57B9-EB00-0719-C2BD63393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4074"/>
          <a:stretch/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06A5B3-108D-8F94-DAFA-9C3414EBB195}"/>
              </a:ext>
            </a:extLst>
          </p:cNvPr>
          <p:cNvSpPr/>
          <p:nvPr/>
        </p:nvSpPr>
        <p:spPr>
          <a:xfrm>
            <a:off x="-76200" y="3657600"/>
            <a:ext cx="9296400" cy="3276600"/>
          </a:xfrm>
          <a:prstGeom prst="rect">
            <a:avLst/>
          </a:prstGeom>
          <a:solidFill>
            <a:srgbClr val="001E3A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1008651-FF56-3363-3547-5CA8F30FEA9E}"/>
              </a:ext>
            </a:extLst>
          </p:cNvPr>
          <p:cNvSpPr/>
          <p:nvPr/>
        </p:nvSpPr>
        <p:spPr>
          <a:xfrm>
            <a:off x="5084692" y="284092"/>
            <a:ext cx="3678308" cy="3678308"/>
          </a:xfrm>
          <a:prstGeom prst="flowChartConnector">
            <a:avLst/>
          </a:prstGeom>
          <a:solidFill>
            <a:srgbClr val="001E3A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9667BA4-3CF9-9F3F-7496-866D1EC673C5}"/>
              </a:ext>
            </a:extLst>
          </p:cNvPr>
          <p:cNvSpPr/>
          <p:nvPr/>
        </p:nvSpPr>
        <p:spPr>
          <a:xfrm>
            <a:off x="5933246" y="2660098"/>
            <a:ext cx="1981200" cy="1653140"/>
          </a:xfrm>
          <a:prstGeom prst="flowChartConnector">
            <a:avLst/>
          </a:prstGeom>
          <a:solidFill>
            <a:srgbClr val="001E3A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18BDB2FC-2F46-F3D8-7E4E-A62FF2FE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52954"/>
            <a:ext cx="49322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7200" b="1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Responsibility 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B030A58E-5252-832B-045C-EE7E1420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860" y="1551746"/>
            <a:ext cx="36783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200" b="1" dirty="0">
                <a:solidFill>
                  <a:schemeClr val="bg1"/>
                </a:solidFill>
                <a:latin typeface="Elephant" panose="02020904090505020303" pitchFamily="18" charset="0"/>
                <a:cs typeface="Alisha" panose="02000505000000020003" pitchFamily="50" charset="0"/>
              </a:rPr>
              <a:t>To God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D1130F6B-A5FC-A56B-D11F-46B04A7B4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2653" y="479798"/>
            <a:ext cx="7772400" cy="914400"/>
          </a:xfrm>
          <a:effectLst/>
        </p:spPr>
        <p:txBody>
          <a:bodyPr anchor="ctr"/>
          <a:lstStyle/>
          <a:p>
            <a:pPr algn="l"/>
            <a:r>
              <a:rPr lang="en-US" altLang="en-US" sz="7200" b="1" dirty="0">
                <a:solidFill>
                  <a:schemeClr val="bg1"/>
                </a:solidFill>
                <a:latin typeface="Pristina" panose="03060402040406080204" pitchFamily="66" charset="0"/>
              </a:rPr>
              <a:t>Responsibility To God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B71F95-B4F0-72A0-4C12-1866E3A6DD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2653" y="327398"/>
            <a:ext cx="6400800" cy="838200"/>
          </a:xfrm>
        </p:spPr>
        <p:txBody>
          <a:bodyPr/>
          <a:lstStyle/>
          <a:p>
            <a:pPr algn="l"/>
            <a:r>
              <a:rPr lang="en-US" altLang="en-US" sz="4400" dirty="0">
                <a:solidFill>
                  <a:schemeClr val="bg1"/>
                </a:solidFill>
                <a:latin typeface="Pristina" panose="03060402040406080204" pitchFamily="66" charset="0"/>
              </a:rPr>
              <a:t>Ezekiel 18:20-23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366F15-43D8-3F92-9F25-47A644FB37C9}"/>
              </a:ext>
            </a:extLst>
          </p:cNvPr>
          <p:cNvGrpSpPr/>
          <p:nvPr/>
        </p:nvGrpSpPr>
        <p:grpSpPr>
          <a:xfrm>
            <a:off x="-85122" y="-76200"/>
            <a:ext cx="9302347" cy="1845778"/>
            <a:chOff x="-82147" y="-76200"/>
            <a:chExt cx="9302347" cy="1845778"/>
          </a:xfrm>
        </p:grpSpPr>
        <p:pic>
          <p:nvPicPr>
            <p:cNvPr id="10" name="Picture 9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DF1EF7E9-559F-5C58-CC8F-A9E6F51AA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b="4074"/>
            <a:stretch/>
          </p:blipFill>
          <p:spPr>
            <a:xfrm>
              <a:off x="5328053" y="-53602"/>
              <a:ext cx="3810000" cy="1682750"/>
            </a:xfrm>
            <a:prstGeom prst="rect">
              <a:avLst/>
            </a:prstGeom>
          </p:spPr>
        </p:pic>
        <p:pic>
          <p:nvPicPr>
            <p:cNvPr id="12" name="Picture 11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FFD96415-4CBA-8459-74E2-5AC94949B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356" b="4074"/>
            <a:stretch/>
          </p:blipFill>
          <p:spPr>
            <a:xfrm flipH="1">
              <a:off x="3246120" y="-53602"/>
              <a:ext cx="2081933" cy="1682750"/>
            </a:xfrm>
            <a:prstGeom prst="rect">
              <a:avLst/>
            </a:prstGeom>
          </p:spPr>
        </p:pic>
        <p:pic>
          <p:nvPicPr>
            <p:cNvPr id="13" name="Picture 12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4C376E82-1AB1-2A95-4CFB-4950D2D04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68649" b="4074"/>
            <a:stretch/>
          </p:blipFill>
          <p:spPr>
            <a:xfrm flipH="1">
              <a:off x="-5948" y="-53602"/>
              <a:ext cx="1194481" cy="1682750"/>
            </a:xfrm>
            <a:prstGeom prst="rect">
              <a:avLst/>
            </a:prstGeom>
          </p:spPr>
        </p:pic>
        <p:pic>
          <p:nvPicPr>
            <p:cNvPr id="14" name="Picture 13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1074F986-D1CC-1203-B871-4A52820BD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688" b="4074"/>
            <a:stretch/>
          </p:blipFill>
          <p:spPr>
            <a:xfrm>
              <a:off x="1183144" y="-53602"/>
              <a:ext cx="2069295" cy="1682750"/>
            </a:xfrm>
            <a:prstGeom prst="rect">
              <a:avLst/>
            </a:prstGeom>
          </p:spPr>
        </p:pic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944CD177-55E8-1D08-0F8B-7B9D0A9534D8}"/>
                </a:ext>
              </a:extLst>
            </p:cNvPr>
            <p:cNvSpPr/>
            <p:nvPr/>
          </p:nvSpPr>
          <p:spPr>
            <a:xfrm>
              <a:off x="7461653" y="64229"/>
              <a:ext cx="1558928" cy="1558928"/>
            </a:xfrm>
            <a:prstGeom prst="flowChartConnector">
              <a:avLst/>
            </a:prstGeom>
            <a:solidFill>
              <a:srgbClr val="001E3A"/>
            </a:solidFill>
            <a:ln w="3810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D6F6A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CCA2A7-BE55-2D9F-0A81-038192606562}"/>
                </a:ext>
              </a:extLst>
            </p:cNvPr>
            <p:cNvSpPr/>
            <p:nvPr/>
          </p:nvSpPr>
          <p:spPr>
            <a:xfrm>
              <a:off x="-82147" y="1470398"/>
              <a:ext cx="9296400" cy="299180"/>
            </a:xfrm>
            <a:prstGeom prst="rect">
              <a:avLst/>
            </a:prstGeom>
            <a:solidFill>
              <a:srgbClr val="001E3A"/>
            </a:solidFill>
            <a:ln w="3810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C4751D-0582-855B-3327-5920A924D9FB}"/>
                </a:ext>
              </a:extLst>
            </p:cNvPr>
            <p:cNvSpPr/>
            <p:nvPr/>
          </p:nvSpPr>
          <p:spPr>
            <a:xfrm>
              <a:off x="-76200" y="-76200"/>
              <a:ext cx="9296400" cy="327028"/>
            </a:xfrm>
            <a:prstGeom prst="rect">
              <a:avLst/>
            </a:prstGeom>
            <a:solidFill>
              <a:srgbClr val="001E3A"/>
            </a:solidFill>
            <a:ln w="3810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3E499D75-0F83-AE90-B25E-B60A32384A32}"/>
                </a:ext>
              </a:extLst>
            </p:cNvPr>
            <p:cNvSpPr/>
            <p:nvPr/>
          </p:nvSpPr>
          <p:spPr>
            <a:xfrm>
              <a:off x="7484316" y="86892"/>
              <a:ext cx="1513602" cy="1513602"/>
            </a:xfrm>
            <a:prstGeom prst="flowChartConnector">
              <a:avLst/>
            </a:prstGeom>
            <a:solidFill>
              <a:srgbClr val="001E3A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D6F6A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6637552-284F-5228-D2C2-2F00B7A1BB8E}"/>
              </a:ext>
            </a:extLst>
          </p:cNvPr>
          <p:cNvSpPr/>
          <p:nvPr/>
        </p:nvSpPr>
        <p:spPr>
          <a:xfrm>
            <a:off x="-5948" y="1623157"/>
            <a:ext cx="9217226" cy="5539269"/>
          </a:xfrm>
          <a:prstGeom prst="rect">
            <a:avLst/>
          </a:prstGeom>
          <a:solidFill>
            <a:srgbClr val="00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73BCE53B-5883-744E-8841-7ADE2110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Individually Responsible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1D71DD1-B09F-E1D6-95C6-AD0D429A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4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Sin is individual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                                                                                                	</a:t>
            </a: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(Ezek. 18:20; Eccl. 12:14; Rom. 2:16)</a:t>
            </a:r>
          </a:p>
          <a:p>
            <a:pPr algn="l"/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Areas in which we are held accountable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(1 Cor. 4:5; Matt. 12:36-37; Matt. 16:27; 1 Cor. 3:8)</a:t>
            </a:r>
          </a:p>
          <a:p>
            <a:pPr algn="l"/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Cannot be avoided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                                        </a:t>
            </a:r>
          </a:p>
          <a:p>
            <a:pPr algn="l"/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(Heb. 9:27; Rev. 20:13; 2 Cor. 5:10; Rom. 14:10)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C0C005B6-83AD-9E1F-A3E3-8F205135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15" y="603248"/>
            <a:ext cx="1523160" cy="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Elephant" panose="02020904090505020303" pitchFamily="18" charset="0"/>
                <a:cs typeface="Alisha" panose="02000505000000020003" pitchFamily="50" charset="0"/>
              </a:rPr>
              <a:t>To God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D1130F6B-A5FC-A56B-D11F-46B04A7B4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7772400" cy="914400"/>
          </a:xfrm>
          <a:effectLst/>
        </p:spPr>
        <p:txBody>
          <a:bodyPr anchor="ctr"/>
          <a:lstStyle/>
          <a:p>
            <a:pPr algn="l"/>
            <a:r>
              <a:rPr lang="en-US" altLang="en-US" sz="7200" b="1" dirty="0">
                <a:solidFill>
                  <a:schemeClr val="bg1"/>
                </a:solidFill>
                <a:latin typeface="Pristina" panose="03060402040406080204" pitchFamily="66" charset="0"/>
              </a:rPr>
              <a:t>Responsibility To God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B71F95-B4F0-72A0-4C12-1866E3A6DD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6400800" cy="838200"/>
          </a:xfrm>
        </p:spPr>
        <p:txBody>
          <a:bodyPr/>
          <a:lstStyle/>
          <a:p>
            <a:pPr algn="l"/>
            <a:r>
              <a:rPr lang="en-US" altLang="en-US" sz="4400" dirty="0">
                <a:solidFill>
                  <a:schemeClr val="bg1"/>
                </a:solidFill>
                <a:latin typeface="Pristina" panose="03060402040406080204" pitchFamily="66" charset="0"/>
              </a:rPr>
              <a:t>Ezekiel 18:20-23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9DDF2-FD60-581B-CD49-751CC1FBA873}"/>
              </a:ext>
            </a:extLst>
          </p:cNvPr>
          <p:cNvGrpSpPr/>
          <p:nvPr/>
        </p:nvGrpSpPr>
        <p:grpSpPr>
          <a:xfrm>
            <a:off x="-1" y="0"/>
            <a:ext cx="9144001" cy="1682750"/>
            <a:chOff x="-1" y="0"/>
            <a:chExt cx="9144001" cy="1682750"/>
          </a:xfrm>
        </p:grpSpPr>
        <p:pic>
          <p:nvPicPr>
            <p:cNvPr id="10" name="Picture 9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DF1EF7E9-559F-5C58-CC8F-A9E6F51AA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b="4074"/>
            <a:stretch/>
          </p:blipFill>
          <p:spPr>
            <a:xfrm>
              <a:off x="5334000" y="0"/>
              <a:ext cx="3810000" cy="1682750"/>
            </a:xfrm>
            <a:prstGeom prst="rect">
              <a:avLst/>
            </a:prstGeom>
          </p:spPr>
        </p:pic>
        <p:pic>
          <p:nvPicPr>
            <p:cNvPr id="12" name="Picture 11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FFD96415-4CBA-8459-74E2-5AC94949B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356" b="4074"/>
            <a:stretch/>
          </p:blipFill>
          <p:spPr>
            <a:xfrm flipH="1">
              <a:off x="3252067" y="0"/>
              <a:ext cx="2081933" cy="1682750"/>
            </a:xfrm>
            <a:prstGeom prst="rect">
              <a:avLst/>
            </a:prstGeom>
          </p:spPr>
        </p:pic>
        <p:pic>
          <p:nvPicPr>
            <p:cNvPr id="13" name="Picture 12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4C376E82-1AB1-2A95-4CFB-4950D2D04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68649" b="4074"/>
            <a:stretch/>
          </p:blipFill>
          <p:spPr>
            <a:xfrm flipH="1">
              <a:off x="-1" y="0"/>
              <a:ext cx="1194481" cy="1682750"/>
            </a:xfrm>
            <a:prstGeom prst="rect">
              <a:avLst/>
            </a:prstGeom>
          </p:spPr>
        </p:pic>
        <p:pic>
          <p:nvPicPr>
            <p:cNvPr id="14" name="Picture 13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1074F986-D1CC-1203-B871-4A52820BD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688" b="4074"/>
            <a:stretch/>
          </p:blipFill>
          <p:spPr>
            <a:xfrm>
              <a:off x="1189091" y="0"/>
              <a:ext cx="2069295" cy="1682750"/>
            </a:xfrm>
            <a:prstGeom prst="rect">
              <a:avLst/>
            </a:prstGeom>
          </p:spPr>
        </p:pic>
      </p:grp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44CD177-55E8-1D08-0F8B-7B9D0A9534D8}"/>
              </a:ext>
            </a:extLst>
          </p:cNvPr>
          <p:cNvSpPr/>
          <p:nvPr/>
        </p:nvSpPr>
        <p:spPr>
          <a:xfrm>
            <a:off x="7467600" y="117831"/>
            <a:ext cx="1558928" cy="1558928"/>
          </a:xfrm>
          <a:prstGeom prst="flowChartConnector">
            <a:avLst/>
          </a:prstGeom>
          <a:solidFill>
            <a:srgbClr val="002A50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CCA2A7-BE55-2D9F-0A81-038192606562}"/>
              </a:ext>
            </a:extLst>
          </p:cNvPr>
          <p:cNvSpPr/>
          <p:nvPr/>
        </p:nvSpPr>
        <p:spPr>
          <a:xfrm>
            <a:off x="-76200" y="1485900"/>
            <a:ext cx="9296400" cy="228600"/>
          </a:xfrm>
          <a:prstGeom prst="rect">
            <a:avLst/>
          </a:prstGeom>
          <a:solidFill>
            <a:srgbClr val="001E3A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E499D75-0F83-AE90-B25E-B60A32384A32}"/>
              </a:ext>
            </a:extLst>
          </p:cNvPr>
          <p:cNvSpPr/>
          <p:nvPr/>
        </p:nvSpPr>
        <p:spPr>
          <a:xfrm>
            <a:off x="7490263" y="152400"/>
            <a:ext cx="1513602" cy="1513602"/>
          </a:xfrm>
          <a:prstGeom prst="flowChartConnector">
            <a:avLst/>
          </a:prstGeom>
          <a:solidFill>
            <a:srgbClr val="001E3A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37552-284F-5228-D2C2-2F00B7A1BB8E}"/>
              </a:ext>
            </a:extLst>
          </p:cNvPr>
          <p:cNvSpPr/>
          <p:nvPr/>
        </p:nvSpPr>
        <p:spPr>
          <a:xfrm>
            <a:off x="0" y="1600200"/>
            <a:ext cx="9144000" cy="5334000"/>
          </a:xfrm>
          <a:prstGeom prst="rect">
            <a:avLst/>
          </a:prstGeom>
          <a:solidFill>
            <a:srgbClr val="00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08FDED6-670B-4C64-8B17-3100A971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isha" panose="02000505000000020003" pitchFamily="50" charset="0"/>
                <a:cs typeface="Alisha" panose="02000505000000020003" pitchFamily="50" charset="0"/>
              </a:rPr>
              <a:t>Some Deny Responsibility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791A9EA-573D-C9FE-0439-74414545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838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4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Pass The Buck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(Genesis 3:12; Exodus 32:21-24)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Claims of Innocence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(Matthew 27:24)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FCCBB8-97B8-ED57-702E-87D2308D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15" y="603248"/>
            <a:ext cx="1523160" cy="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Elephant" panose="02020904090505020303" pitchFamily="18" charset="0"/>
                <a:cs typeface="Alisha" panose="02000505000000020003" pitchFamily="50" charset="0"/>
              </a:rPr>
              <a:t>To God </a:t>
            </a:r>
          </a:p>
        </p:txBody>
      </p:sp>
    </p:spTree>
    <p:extLst>
      <p:ext uri="{BB962C8B-B14F-4D97-AF65-F5344CB8AC3E}">
        <p14:creationId xmlns:p14="http://schemas.microsoft.com/office/powerpoint/2010/main" val="36229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D1130F6B-A5FC-A56B-D11F-46B04A7B4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7772400" cy="914400"/>
          </a:xfrm>
          <a:effectLst/>
        </p:spPr>
        <p:txBody>
          <a:bodyPr anchor="ctr"/>
          <a:lstStyle/>
          <a:p>
            <a:pPr algn="l"/>
            <a:r>
              <a:rPr lang="en-US" altLang="en-US" sz="7200" b="1" dirty="0">
                <a:solidFill>
                  <a:schemeClr val="bg1"/>
                </a:solidFill>
                <a:latin typeface="Pristina" panose="03060402040406080204" pitchFamily="66" charset="0"/>
              </a:rPr>
              <a:t>Responsibility To God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B71F95-B4F0-72A0-4C12-1866E3A6DD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6400800" cy="838200"/>
          </a:xfrm>
        </p:spPr>
        <p:txBody>
          <a:bodyPr/>
          <a:lstStyle/>
          <a:p>
            <a:pPr algn="l"/>
            <a:r>
              <a:rPr lang="en-US" altLang="en-US" sz="4400" dirty="0">
                <a:solidFill>
                  <a:schemeClr val="bg1"/>
                </a:solidFill>
                <a:latin typeface="Pristina" panose="03060402040406080204" pitchFamily="66" charset="0"/>
              </a:rPr>
              <a:t>Ezekiel 18:20-23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9DDF2-FD60-581B-CD49-751CC1FBA873}"/>
              </a:ext>
            </a:extLst>
          </p:cNvPr>
          <p:cNvGrpSpPr/>
          <p:nvPr/>
        </p:nvGrpSpPr>
        <p:grpSpPr>
          <a:xfrm>
            <a:off x="-1" y="0"/>
            <a:ext cx="9144001" cy="1682750"/>
            <a:chOff x="-1" y="0"/>
            <a:chExt cx="9144001" cy="1682750"/>
          </a:xfrm>
        </p:grpSpPr>
        <p:pic>
          <p:nvPicPr>
            <p:cNvPr id="10" name="Picture 9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DF1EF7E9-559F-5C58-CC8F-A9E6F51AA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b="4074"/>
            <a:stretch/>
          </p:blipFill>
          <p:spPr>
            <a:xfrm>
              <a:off x="5334000" y="0"/>
              <a:ext cx="3810000" cy="1682750"/>
            </a:xfrm>
            <a:prstGeom prst="rect">
              <a:avLst/>
            </a:prstGeom>
          </p:spPr>
        </p:pic>
        <p:pic>
          <p:nvPicPr>
            <p:cNvPr id="12" name="Picture 11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FFD96415-4CBA-8459-74E2-5AC94949B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356" b="4074"/>
            <a:stretch/>
          </p:blipFill>
          <p:spPr>
            <a:xfrm flipH="1">
              <a:off x="3252067" y="0"/>
              <a:ext cx="2081933" cy="1682750"/>
            </a:xfrm>
            <a:prstGeom prst="rect">
              <a:avLst/>
            </a:prstGeom>
          </p:spPr>
        </p:pic>
        <p:pic>
          <p:nvPicPr>
            <p:cNvPr id="13" name="Picture 12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4C376E82-1AB1-2A95-4CFB-4950D2D04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68649" b="4074"/>
            <a:stretch/>
          </p:blipFill>
          <p:spPr>
            <a:xfrm flipH="1">
              <a:off x="-1" y="0"/>
              <a:ext cx="1194481" cy="1682750"/>
            </a:xfrm>
            <a:prstGeom prst="rect">
              <a:avLst/>
            </a:prstGeom>
          </p:spPr>
        </p:pic>
        <p:pic>
          <p:nvPicPr>
            <p:cNvPr id="14" name="Picture 13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1074F986-D1CC-1203-B871-4A52820BD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688" b="4074"/>
            <a:stretch/>
          </p:blipFill>
          <p:spPr>
            <a:xfrm>
              <a:off x="1189091" y="0"/>
              <a:ext cx="2069295" cy="1682750"/>
            </a:xfrm>
            <a:prstGeom prst="rect">
              <a:avLst/>
            </a:prstGeom>
          </p:spPr>
        </p:pic>
      </p:grp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44CD177-55E8-1D08-0F8B-7B9D0A9534D8}"/>
              </a:ext>
            </a:extLst>
          </p:cNvPr>
          <p:cNvSpPr/>
          <p:nvPr/>
        </p:nvSpPr>
        <p:spPr>
          <a:xfrm>
            <a:off x="7467600" y="117831"/>
            <a:ext cx="1558928" cy="1558928"/>
          </a:xfrm>
          <a:prstGeom prst="flowChartConnector">
            <a:avLst/>
          </a:prstGeom>
          <a:solidFill>
            <a:srgbClr val="002A50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CCA2A7-BE55-2D9F-0A81-038192606562}"/>
              </a:ext>
            </a:extLst>
          </p:cNvPr>
          <p:cNvSpPr/>
          <p:nvPr/>
        </p:nvSpPr>
        <p:spPr>
          <a:xfrm>
            <a:off x="-76200" y="1485900"/>
            <a:ext cx="9296400" cy="228600"/>
          </a:xfrm>
          <a:prstGeom prst="rect">
            <a:avLst/>
          </a:prstGeom>
          <a:solidFill>
            <a:srgbClr val="001E3A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E499D75-0F83-AE90-B25E-B60A32384A32}"/>
              </a:ext>
            </a:extLst>
          </p:cNvPr>
          <p:cNvSpPr/>
          <p:nvPr/>
        </p:nvSpPr>
        <p:spPr>
          <a:xfrm>
            <a:off x="7490263" y="152400"/>
            <a:ext cx="1513602" cy="1513602"/>
          </a:xfrm>
          <a:prstGeom prst="flowChartConnector">
            <a:avLst/>
          </a:prstGeom>
          <a:solidFill>
            <a:srgbClr val="001E3A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37552-284F-5228-D2C2-2F00B7A1BB8E}"/>
              </a:ext>
            </a:extLst>
          </p:cNvPr>
          <p:cNvSpPr/>
          <p:nvPr/>
        </p:nvSpPr>
        <p:spPr>
          <a:xfrm>
            <a:off x="0" y="1600200"/>
            <a:ext cx="9144000" cy="5334000"/>
          </a:xfrm>
          <a:prstGeom prst="rect">
            <a:avLst/>
          </a:prstGeom>
          <a:solidFill>
            <a:srgbClr val="00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7EB525E-C6DA-21D1-1DDB-074BC0F2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isha" panose="02000505000000020003" pitchFamily="50" charset="0"/>
                <a:cs typeface="Alisha" panose="02000505000000020003" pitchFamily="50" charset="0"/>
              </a:rPr>
              <a:t>Excuses Won’t Work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3FAB698-E472-9FFE-5E2F-406A8076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17638"/>
            <a:ext cx="8382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4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Excuse of Ignorance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(Acts 17:30-31)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Excuse of Unbelief 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(John 3:18-20)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Excuse of Previous Good </a:t>
            </a:r>
            <a:endParaRPr lang="en-US" altLang="en-US" dirty="0">
              <a:solidFill>
                <a:schemeClr val="bg1"/>
              </a:solidFill>
              <a:latin typeface="Alisha" panose="02000505000000020003" pitchFamily="50" charset="0"/>
              <a:cs typeface="Alisha" panose="02000505000000020003" pitchFamily="50" charset="0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(1 Kings 11:9-11)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Excuse of One’s Ancestors</a:t>
            </a:r>
            <a:r>
              <a:rPr lang="en-US" altLang="en-US" sz="2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(Matthew 3:9-10)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3529C8-CF0A-CC91-5CD2-422E813AD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15" y="603248"/>
            <a:ext cx="1523160" cy="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Elephant" panose="02020904090505020303" pitchFamily="18" charset="0"/>
                <a:cs typeface="Alisha" panose="02000505000000020003" pitchFamily="50" charset="0"/>
              </a:rPr>
              <a:t>To God </a:t>
            </a:r>
          </a:p>
        </p:txBody>
      </p:sp>
    </p:spTree>
    <p:extLst>
      <p:ext uri="{BB962C8B-B14F-4D97-AF65-F5344CB8AC3E}">
        <p14:creationId xmlns:p14="http://schemas.microsoft.com/office/powerpoint/2010/main" val="29449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D1130F6B-A5FC-A56B-D11F-46B04A7B4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7772400" cy="914400"/>
          </a:xfrm>
          <a:effectLst/>
        </p:spPr>
        <p:txBody>
          <a:bodyPr anchor="ctr"/>
          <a:lstStyle/>
          <a:p>
            <a:pPr algn="l"/>
            <a:r>
              <a:rPr lang="en-US" altLang="en-US" sz="7200" b="1" dirty="0">
                <a:solidFill>
                  <a:schemeClr val="bg1"/>
                </a:solidFill>
                <a:latin typeface="Pristina" panose="03060402040406080204" pitchFamily="66" charset="0"/>
              </a:rPr>
              <a:t>Responsibility To God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B71F95-B4F0-72A0-4C12-1866E3A6DD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6400800" cy="838200"/>
          </a:xfrm>
        </p:spPr>
        <p:txBody>
          <a:bodyPr/>
          <a:lstStyle/>
          <a:p>
            <a:pPr algn="l"/>
            <a:r>
              <a:rPr lang="en-US" altLang="en-US" sz="4400" dirty="0">
                <a:solidFill>
                  <a:schemeClr val="bg1"/>
                </a:solidFill>
                <a:latin typeface="Pristina" panose="03060402040406080204" pitchFamily="66" charset="0"/>
              </a:rPr>
              <a:t>Ezekiel 18:20-23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9DDF2-FD60-581B-CD49-751CC1FBA873}"/>
              </a:ext>
            </a:extLst>
          </p:cNvPr>
          <p:cNvGrpSpPr/>
          <p:nvPr/>
        </p:nvGrpSpPr>
        <p:grpSpPr>
          <a:xfrm>
            <a:off x="-1" y="0"/>
            <a:ext cx="9144001" cy="1682750"/>
            <a:chOff x="-1" y="0"/>
            <a:chExt cx="9144001" cy="1682750"/>
          </a:xfrm>
        </p:grpSpPr>
        <p:pic>
          <p:nvPicPr>
            <p:cNvPr id="10" name="Picture 9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DF1EF7E9-559F-5C58-CC8F-A9E6F51AA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b="4074"/>
            <a:stretch/>
          </p:blipFill>
          <p:spPr>
            <a:xfrm>
              <a:off x="5334000" y="0"/>
              <a:ext cx="3810000" cy="1682750"/>
            </a:xfrm>
            <a:prstGeom prst="rect">
              <a:avLst/>
            </a:prstGeom>
          </p:spPr>
        </p:pic>
        <p:pic>
          <p:nvPicPr>
            <p:cNvPr id="12" name="Picture 11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FFD96415-4CBA-8459-74E2-5AC94949B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356" b="4074"/>
            <a:stretch/>
          </p:blipFill>
          <p:spPr>
            <a:xfrm flipH="1">
              <a:off x="3252067" y="0"/>
              <a:ext cx="2081933" cy="1682750"/>
            </a:xfrm>
            <a:prstGeom prst="rect">
              <a:avLst/>
            </a:prstGeom>
          </p:spPr>
        </p:pic>
        <p:pic>
          <p:nvPicPr>
            <p:cNvPr id="13" name="Picture 12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4C376E82-1AB1-2A95-4CFB-4950D2D04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68649" b="4074"/>
            <a:stretch/>
          </p:blipFill>
          <p:spPr>
            <a:xfrm flipH="1">
              <a:off x="-1" y="0"/>
              <a:ext cx="1194481" cy="1682750"/>
            </a:xfrm>
            <a:prstGeom prst="rect">
              <a:avLst/>
            </a:prstGeom>
          </p:spPr>
        </p:pic>
        <p:pic>
          <p:nvPicPr>
            <p:cNvPr id="14" name="Picture 13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1074F986-D1CC-1203-B871-4A52820BD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688" b="4074"/>
            <a:stretch/>
          </p:blipFill>
          <p:spPr>
            <a:xfrm>
              <a:off x="1189091" y="0"/>
              <a:ext cx="2069295" cy="1682750"/>
            </a:xfrm>
            <a:prstGeom prst="rect">
              <a:avLst/>
            </a:prstGeom>
          </p:spPr>
        </p:pic>
      </p:grp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44CD177-55E8-1D08-0F8B-7B9D0A9534D8}"/>
              </a:ext>
            </a:extLst>
          </p:cNvPr>
          <p:cNvSpPr/>
          <p:nvPr/>
        </p:nvSpPr>
        <p:spPr>
          <a:xfrm>
            <a:off x="7467600" y="117831"/>
            <a:ext cx="1558928" cy="1558928"/>
          </a:xfrm>
          <a:prstGeom prst="flowChartConnector">
            <a:avLst/>
          </a:prstGeom>
          <a:solidFill>
            <a:srgbClr val="002A50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CCA2A7-BE55-2D9F-0A81-038192606562}"/>
              </a:ext>
            </a:extLst>
          </p:cNvPr>
          <p:cNvSpPr/>
          <p:nvPr/>
        </p:nvSpPr>
        <p:spPr>
          <a:xfrm>
            <a:off x="-76200" y="1485900"/>
            <a:ext cx="9296400" cy="228600"/>
          </a:xfrm>
          <a:prstGeom prst="rect">
            <a:avLst/>
          </a:prstGeom>
          <a:solidFill>
            <a:srgbClr val="001E3A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E499D75-0F83-AE90-B25E-B60A32384A32}"/>
              </a:ext>
            </a:extLst>
          </p:cNvPr>
          <p:cNvSpPr/>
          <p:nvPr/>
        </p:nvSpPr>
        <p:spPr>
          <a:xfrm>
            <a:off x="7490263" y="152400"/>
            <a:ext cx="1513602" cy="1513602"/>
          </a:xfrm>
          <a:prstGeom prst="flowChartConnector">
            <a:avLst/>
          </a:prstGeom>
          <a:solidFill>
            <a:srgbClr val="001E3A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37552-284F-5228-D2C2-2F00B7A1BB8E}"/>
              </a:ext>
            </a:extLst>
          </p:cNvPr>
          <p:cNvSpPr/>
          <p:nvPr/>
        </p:nvSpPr>
        <p:spPr>
          <a:xfrm>
            <a:off x="0" y="1600200"/>
            <a:ext cx="9144000" cy="5334000"/>
          </a:xfrm>
          <a:prstGeom prst="rect">
            <a:avLst/>
          </a:prstGeom>
          <a:solidFill>
            <a:srgbClr val="00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2BEB2C7-1DE3-7EBD-F28F-4A06E80C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74638"/>
            <a:ext cx="86868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isha" panose="02000505000000020003" pitchFamily="50" charset="0"/>
                <a:cs typeface="Alisha" panose="02000505000000020003" pitchFamily="50" charset="0"/>
              </a:rPr>
              <a:t>Factors Creating Responsibility</a:t>
            </a:r>
            <a:r>
              <a:rPr lang="en-US" altLang="en-US" sz="52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B683DB1-26E6-76DC-B8D9-02E724914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8305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4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Opportunity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(Matt. 11:20-24)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Seeing Jesus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(John 15:22-24)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Rejecting God’s Message</a:t>
            </a:r>
            <a:r>
              <a:rPr lang="en-US" altLang="en-US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(Matt. 10:11-15)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F3DC54-39D2-7E1A-F142-FBF88FF6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15" y="603248"/>
            <a:ext cx="1523160" cy="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Elephant" panose="02020904090505020303" pitchFamily="18" charset="0"/>
                <a:cs typeface="Alisha" panose="02000505000000020003" pitchFamily="50" charset="0"/>
              </a:rPr>
              <a:t>To God </a:t>
            </a:r>
          </a:p>
        </p:txBody>
      </p:sp>
    </p:spTree>
    <p:extLst>
      <p:ext uri="{BB962C8B-B14F-4D97-AF65-F5344CB8AC3E}">
        <p14:creationId xmlns:p14="http://schemas.microsoft.com/office/powerpoint/2010/main" val="141168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:a16="http://schemas.microsoft.com/office/drawing/2014/main" id="{D1130F6B-A5FC-A56B-D11F-46B04A7B40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7772400" cy="914400"/>
          </a:xfrm>
          <a:effectLst/>
        </p:spPr>
        <p:txBody>
          <a:bodyPr anchor="ctr"/>
          <a:lstStyle/>
          <a:p>
            <a:pPr algn="l"/>
            <a:r>
              <a:rPr lang="en-US" altLang="en-US" sz="7200" b="1" dirty="0">
                <a:solidFill>
                  <a:schemeClr val="bg1"/>
                </a:solidFill>
                <a:latin typeface="Pristina" panose="03060402040406080204" pitchFamily="66" charset="0"/>
              </a:rPr>
              <a:t>Responsibility To God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B71F95-B4F0-72A0-4C12-1866E3A6DD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6400800" cy="838200"/>
          </a:xfrm>
        </p:spPr>
        <p:txBody>
          <a:bodyPr/>
          <a:lstStyle/>
          <a:p>
            <a:pPr algn="l"/>
            <a:r>
              <a:rPr lang="en-US" altLang="en-US" sz="4400" dirty="0">
                <a:solidFill>
                  <a:schemeClr val="bg1"/>
                </a:solidFill>
                <a:latin typeface="Pristina" panose="03060402040406080204" pitchFamily="66" charset="0"/>
              </a:rPr>
              <a:t>Ezekiel 18:20-23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9DDF2-FD60-581B-CD49-751CC1FBA873}"/>
              </a:ext>
            </a:extLst>
          </p:cNvPr>
          <p:cNvGrpSpPr/>
          <p:nvPr/>
        </p:nvGrpSpPr>
        <p:grpSpPr>
          <a:xfrm>
            <a:off x="-1" y="0"/>
            <a:ext cx="9144001" cy="1682750"/>
            <a:chOff x="-1" y="0"/>
            <a:chExt cx="9144001" cy="1682750"/>
          </a:xfrm>
        </p:grpSpPr>
        <p:pic>
          <p:nvPicPr>
            <p:cNvPr id="10" name="Picture 9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DF1EF7E9-559F-5C58-CC8F-A9E6F51AA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b="4074"/>
            <a:stretch/>
          </p:blipFill>
          <p:spPr>
            <a:xfrm>
              <a:off x="5334000" y="0"/>
              <a:ext cx="3810000" cy="1682750"/>
            </a:xfrm>
            <a:prstGeom prst="rect">
              <a:avLst/>
            </a:prstGeom>
          </p:spPr>
        </p:pic>
        <p:pic>
          <p:nvPicPr>
            <p:cNvPr id="12" name="Picture 11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FFD96415-4CBA-8459-74E2-5AC94949B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356" b="4074"/>
            <a:stretch/>
          </p:blipFill>
          <p:spPr>
            <a:xfrm flipH="1">
              <a:off x="3252067" y="0"/>
              <a:ext cx="2081933" cy="1682750"/>
            </a:xfrm>
            <a:prstGeom prst="rect">
              <a:avLst/>
            </a:prstGeom>
          </p:spPr>
        </p:pic>
        <p:pic>
          <p:nvPicPr>
            <p:cNvPr id="13" name="Picture 12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4C376E82-1AB1-2A95-4CFB-4950D2D04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68649" b="4074"/>
            <a:stretch/>
          </p:blipFill>
          <p:spPr>
            <a:xfrm flipH="1">
              <a:off x="-1" y="0"/>
              <a:ext cx="1194481" cy="1682750"/>
            </a:xfrm>
            <a:prstGeom prst="rect">
              <a:avLst/>
            </a:prstGeom>
          </p:spPr>
        </p:pic>
        <p:pic>
          <p:nvPicPr>
            <p:cNvPr id="14" name="Picture 13" descr="A picture containing grey, ground, art&#10;&#10;Description automatically generated">
              <a:extLst>
                <a:ext uri="{FF2B5EF4-FFF2-40B4-BE49-F238E27FC236}">
                  <a16:creationId xmlns:a16="http://schemas.microsoft.com/office/drawing/2014/main" id="{1074F986-D1CC-1203-B871-4A52820BD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07" r="45688" b="4074"/>
            <a:stretch/>
          </p:blipFill>
          <p:spPr>
            <a:xfrm>
              <a:off x="1189091" y="0"/>
              <a:ext cx="2069295" cy="1682750"/>
            </a:xfrm>
            <a:prstGeom prst="rect">
              <a:avLst/>
            </a:prstGeom>
          </p:spPr>
        </p:pic>
      </p:grp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44CD177-55E8-1D08-0F8B-7B9D0A9534D8}"/>
              </a:ext>
            </a:extLst>
          </p:cNvPr>
          <p:cNvSpPr/>
          <p:nvPr/>
        </p:nvSpPr>
        <p:spPr>
          <a:xfrm>
            <a:off x="7467600" y="117831"/>
            <a:ext cx="1558928" cy="1558928"/>
          </a:xfrm>
          <a:prstGeom prst="flowChartConnector">
            <a:avLst/>
          </a:prstGeom>
          <a:solidFill>
            <a:srgbClr val="002A50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CCA2A7-BE55-2D9F-0A81-038192606562}"/>
              </a:ext>
            </a:extLst>
          </p:cNvPr>
          <p:cNvSpPr/>
          <p:nvPr/>
        </p:nvSpPr>
        <p:spPr>
          <a:xfrm>
            <a:off x="-76200" y="1485900"/>
            <a:ext cx="9296400" cy="228600"/>
          </a:xfrm>
          <a:prstGeom prst="rect">
            <a:avLst/>
          </a:prstGeom>
          <a:solidFill>
            <a:srgbClr val="001E3A"/>
          </a:solidFill>
          <a:ln w="381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E499D75-0F83-AE90-B25E-B60A32384A32}"/>
              </a:ext>
            </a:extLst>
          </p:cNvPr>
          <p:cNvSpPr/>
          <p:nvPr/>
        </p:nvSpPr>
        <p:spPr>
          <a:xfrm>
            <a:off x="7490263" y="152400"/>
            <a:ext cx="1513602" cy="1513602"/>
          </a:xfrm>
          <a:prstGeom prst="flowChartConnector">
            <a:avLst/>
          </a:prstGeom>
          <a:solidFill>
            <a:srgbClr val="001E3A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6F6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637552-284F-5228-D2C2-2F00B7A1BB8E}"/>
              </a:ext>
            </a:extLst>
          </p:cNvPr>
          <p:cNvSpPr/>
          <p:nvPr/>
        </p:nvSpPr>
        <p:spPr>
          <a:xfrm>
            <a:off x="0" y="1600200"/>
            <a:ext cx="9144000" cy="5334000"/>
          </a:xfrm>
          <a:prstGeom prst="rect">
            <a:avLst/>
          </a:prstGeom>
          <a:solidFill>
            <a:srgbClr val="001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4AE5FD2-954C-31AB-95CA-222FFDFC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115" y="603248"/>
            <a:ext cx="1523160" cy="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Elephant" panose="02020904090505020303" pitchFamily="18" charset="0"/>
                <a:cs typeface="Alisha" panose="02000505000000020003" pitchFamily="50" charset="0"/>
              </a:rPr>
              <a:t>To God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1D7A8-B08E-C7F7-66BF-4F90B63E74C6}"/>
              </a:ext>
            </a:extLst>
          </p:cNvPr>
          <p:cNvSpPr txBox="1"/>
          <p:nvPr/>
        </p:nvSpPr>
        <p:spPr>
          <a:xfrm>
            <a:off x="2286000" y="389463"/>
            <a:ext cx="4989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6000" b="1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Responsibility</a:t>
            </a:r>
            <a:endParaRPr lang="en-US" sz="60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A03F24-0127-33D7-A9E3-D8D4FABC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8305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48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Jesus Is The Son Of God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You Have Heard The Truth</a:t>
            </a:r>
          </a:p>
          <a:p>
            <a:pPr marL="0" indent="0">
              <a:buNone/>
            </a:pPr>
            <a:r>
              <a:rPr lang="en-US" altLang="en-US" sz="44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Opportunities In This Sermon:</a:t>
            </a:r>
            <a:endParaRPr lang="en-US" altLang="en-US" dirty="0">
              <a:solidFill>
                <a:schemeClr val="bg1"/>
              </a:solidFill>
              <a:latin typeface="Alisha" panose="02000505000000020003" pitchFamily="50" charset="0"/>
              <a:cs typeface="Alisha" panose="02000505000000020003" pitchFamily="50" charset="0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Believe Jesus Performed Miracles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Believe Because Of What He Said And Did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	Reject Him</a:t>
            </a:r>
          </a:p>
          <a:p>
            <a:pPr marL="0" indent="0">
              <a:buNone/>
            </a:pPr>
            <a:r>
              <a:rPr lang="en-US" altLang="en-US" sz="6000" dirty="0">
                <a:solidFill>
                  <a:schemeClr val="bg1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How will you respond to God?</a:t>
            </a:r>
          </a:p>
        </p:txBody>
      </p:sp>
    </p:spTree>
    <p:extLst>
      <p:ext uri="{BB962C8B-B14F-4D97-AF65-F5344CB8AC3E}">
        <p14:creationId xmlns:p14="http://schemas.microsoft.com/office/powerpoint/2010/main" val="258401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235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Elephant</vt:lpstr>
      <vt:lpstr>Alisha</vt:lpstr>
      <vt:lpstr>Adobe Caslon Pro Bold</vt:lpstr>
      <vt:lpstr>Pristina</vt:lpstr>
      <vt:lpstr>Default Design</vt:lpstr>
      <vt:lpstr>PowerPoint Presentation</vt:lpstr>
      <vt:lpstr>Individually Responsible </vt:lpstr>
      <vt:lpstr>Responsibility To God</vt:lpstr>
      <vt:lpstr>Responsibility To God</vt:lpstr>
      <vt:lpstr>Responsibility To God</vt:lpstr>
      <vt:lpstr>Responsibility To God</vt:lpstr>
      <vt:lpstr>Responsibility To God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Responsibility To God</dc:title>
  <dc:creator>Charles Willis</dc:creator>
  <cp:lastModifiedBy>Charles Willis</cp:lastModifiedBy>
  <cp:revision>6</cp:revision>
  <dcterms:created xsi:type="dcterms:W3CDTF">2006-01-17T18:15:40Z</dcterms:created>
  <dcterms:modified xsi:type="dcterms:W3CDTF">2023-05-16T00:24:05Z</dcterms:modified>
</cp:coreProperties>
</file>