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embeddedFontLst>
    <p:embeddedFont>
      <p:font typeface="Arno Pro" panose="02020502040506020403" pitchFamily="18" charset="0"/>
      <p:regular r:id="rId9"/>
      <p:bold r:id="rId10"/>
      <p:italic r:id="rId11"/>
      <p:boldItalic r:id="rId12"/>
    </p:embeddedFont>
    <p:embeddedFont>
      <p:font typeface="Harrington" panose="04040505050A02020702" pitchFamily="82" charset="0"/>
      <p:regular r:id="rId1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BD8A"/>
    <a:srgbClr val="CC8526"/>
    <a:srgbClr val="E3A60F"/>
    <a:srgbClr val="E0CB9C"/>
    <a:srgbClr val="CDAB5E"/>
    <a:srgbClr val="B78F51"/>
    <a:srgbClr val="FF9933"/>
    <a:srgbClr val="D3B96E"/>
    <a:srgbClr val="69892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48E5C-90A7-4925-AA28-30689D0CB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28DC3-4C12-4C2F-9D8B-111E66268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2445F-8B0B-4B3D-B7F2-21F274519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3A4B1-D993-413B-874A-900D6CC67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1278B-E8DD-48DB-A273-9A853E47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257C9-D93B-49C9-9FDF-CA7FF975C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479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DE765-74FB-49B3-A1C2-0734E4B32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A8A2E6-0430-4029-B0EB-F6179EE25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66D0E-093E-480F-B2A6-306E2845B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BC646-42D9-4F17-860F-7A5D24138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D3999-77E8-462E-96A8-2355D7DF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357C8-7756-45D3-AB45-85D3941D83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011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29ADB2-A61A-4648-B13A-A29C0C2DCB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967B46-A573-4979-93F6-DDEBAD804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CC75D-E5E0-4443-9D8F-FE51120C7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B0C00-1FAF-4F81-BD2A-45BB4F21F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64AB0-E3A0-4F1C-BBD3-1F2E5CD8C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A6102-129D-4B6E-A147-C889E0D3F3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013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7B47A-4B01-43A1-8767-08AF36333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E37FA-FE3F-4A01-9916-BBD57753B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4A32E-0CA3-4B7F-9A34-E5AE0A8BA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15BF4-7CBE-4C62-9044-7B4C7DE07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83064-DE4D-49E7-9668-46B162B28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E85D9-C96A-46A5-B1FD-35DD8DD6F4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622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A92D0-ECCD-4412-9106-7A1BE33BE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89DAD-CA7C-49DD-9247-E506495F9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5E88B-825A-43C1-A55C-B927AAB6D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E52E-9D51-4533-9679-76FC1C42A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E2A34-A19E-44A3-A945-5FD09E037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ED4C1-7CDB-495F-AF59-F10306ADAB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808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051A3-12C6-4DA5-A110-4F0A4C84F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E94DA-63F1-47CE-A58D-9E3A80863C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C519D6-C5A5-45CC-9809-C5B46BCBB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EFA46-0EDF-4C59-8271-865A4FBE1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875CA-75CE-4D47-AF94-80BFFC87F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3DBCA-343E-482A-A522-0939F7FD2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2C348-9DE4-400D-8F82-5237D16D4C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771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89B43-108B-461F-96A7-1C640EF2E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6738B-1C05-4C52-860B-75ACED0A6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A1F10-01A0-4918-99D2-652F4946B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259277-9532-451E-A05A-434B158ED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7B543B-5B9F-41F4-801D-4752C36C9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1C4C76-277F-4984-B505-D1D4644F6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2D7CD5-834A-406B-9A0B-4583E922E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336FDB-168C-4D7C-8453-BEC2599BC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94440-F4CF-41F4-AF66-E292D469F9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4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9ED85-45FA-4B40-A75F-BA152CEAB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49DA84-6F09-450B-B41C-56A930B17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7D7D05-3404-4DB7-A6E7-5E67A7FD6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84EBB-3BF7-4E3F-810E-F59DAD9D4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59C09-A795-4742-ABF8-2B0C4E64ED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614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0A0DFF-C931-49F1-B0A2-C5C88C953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2C32E9-C24A-4197-8DA3-D6247092C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9C1C0-2F97-4E95-AF21-0C002052D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30159-B2B3-40CE-8DC5-542C84528F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752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57502-8CB1-4FE4-8610-3B4F43D6D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4D2A8-6650-4DCD-BC9F-613E5EC66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251D4-80CA-4B41-AE12-F97F3D1A9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F337E3-FC33-4AD2-90AF-E12198975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271835-DB26-4050-98CB-27F3255EE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A0306-4159-4C31-B845-AF694FE33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F0E33-FA96-46E4-9CE8-591A8E08E6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535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8E7A-5B55-4FAB-A727-E42B48294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994EB3-C35F-4F9F-83B9-F129C0499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AC30CD-9413-49F1-A4F9-74D7B85EF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3EEBB-2E4F-4114-9D45-68EADB544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C5145-4392-4A8A-9CE8-33797832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17894-D622-4975-A13E-25DFFFA64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68BA6-4F4D-41A4-B008-79E861E490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896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CA7E395-B178-42AD-BF29-E479D42B95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B4E4FBC-B67B-44DB-B561-8D8C25A582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1E3524F-491C-49B2-AD9B-8FE82A3313C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0C1E558-4315-4293-8EDB-B365C12FD6A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80A2E4-FCDB-44E9-B268-27A2302A161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F83B8E1-158B-491B-BA97-CD202C425A7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47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2684501-EC84-4C65-9904-9CABA9C351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00"/>
          <a:stretch/>
        </p:blipFill>
        <p:spPr>
          <a:xfrm>
            <a:off x="0" y="0"/>
            <a:ext cx="9200984" cy="6858000"/>
          </a:xfrm>
          <a:prstGeom prst="rect">
            <a:avLst/>
          </a:prstGeom>
        </p:spPr>
      </p:pic>
      <p:sp>
        <p:nvSpPr>
          <p:cNvPr id="2053" name="Text Box 5">
            <a:extLst>
              <a:ext uri="{FF2B5EF4-FFF2-40B4-BE49-F238E27FC236}">
                <a16:creationId xmlns:a16="http://schemas.microsoft.com/office/drawing/2014/main" id="{3ED06528-6D5D-4455-BA80-1679037D5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6477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b="1" dirty="0">
                <a:ln>
                  <a:solidFill>
                    <a:sysClr val="windowText" lastClr="000000"/>
                  </a:solidFill>
                </a:ln>
                <a:solidFill>
                  <a:srgbClr val="CC85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rrington" panose="04040505050A02020702" pitchFamily="82" charset="0"/>
              </a:rPr>
              <a:t>Going To Heaven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4A4C9DE8-5118-484C-96FB-308320C6D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81200"/>
            <a:ext cx="647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no Pro" panose="02020502040506020403" pitchFamily="18" charset="0"/>
              </a:rPr>
              <a:t>Revelation 21:1-8; 22:1-5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D04985-BFF3-4FB2-AD06-E21D27811F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6644"/>
          <a:stretch/>
        </p:blipFill>
        <p:spPr>
          <a:xfrm>
            <a:off x="0" y="-9540"/>
            <a:ext cx="9144000" cy="6867540"/>
          </a:xfrm>
          <a:prstGeom prst="rect">
            <a:avLst/>
          </a:prstGeom>
        </p:spPr>
      </p:pic>
      <p:sp>
        <p:nvSpPr>
          <p:cNvPr id="3077" name="Text Box 5">
            <a:extLst>
              <a:ext uri="{FF2B5EF4-FFF2-40B4-BE49-F238E27FC236}">
                <a16:creationId xmlns:a16="http://schemas.microsoft.com/office/drawing/2014/main" id="{79B735B7-AF56-4AD1-A39D-889B840B9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7620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CC85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rrington" panose="04040505050A02020702" pitchFamily="82" charset="0"/>
              </a:rPr>
              <a:t>Not Like Present Life</a:t>
            </a: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914AD4F1-DA31-407E-8820-53DE50AF0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5400"/>
            <a:ext cx="7620000" cy="37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no Pro" panose="02020502040506020403" pitchFamily="18" charset="0"/>
              </a:rPr>
              <a:t>No Death (Luke 20:36)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no Pro" panose="02020502040506020403" pitchFamily="18" charset="0"/>
              </a:rPr>
              <a:t>No Sorrow (Rev. 7:17; 21:4)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no Pro" panose="02020502040506020403" pitchFamily="18" charset="0"/>
              </a:rPr>
              <a:t>No Night (Rev. 22:5)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no Pro" panose="02020502040506020403" pitchFamily="18" charset="0"/>
              </a:rPr>
              <a:t>No Marriage (Matt. 22:30)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no Pro" panose="02020502040506020403" pitchFamily="18" charset="0"/>
              </a:rPr>
              <a:t>No Wickedness (Rev. 22:15)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no Pro" panose="02020502040506020403" pitchFamily="18" charset="0"/>
              </a:rPr>
              <a:t>Fundamentally Better!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3DD24483-1FA8-4D51-BCA9-311ED292F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086330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CC85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rrington" panose="04040505050A02020702" pitchFamily="82" charset="0"/>
              </a:rPr>
              <a:t>Going To Heaven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C8A1F00-ACF3-45A5-B90A-71D5108FA5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6644"/>
          <a:stretch/>
        </p:blipFill>
        <p:spPr>
          <a:xfrm>
            <a:off x="0" y="-9540"/>
            <a:ext cx="9144000" cy="6867540"/>
          </a:xfrm>
          <a:prstGeom prst="rect">
            <a:avLst/>
          </a:prstGeom>
        </p:spPr>
      </p:pic>
      <p:sp>
        <p:nvSpPr>
          <p:cNvPr id="4101" name="Text Box 5">
            <a:extLst>
              <a:ext uri="{FF2B5EF4-FFF2-40B4-BE49-F238E27FC236}">
                <a16:creationId xmlns:a16="http://schemas.microsoft.com/office/drawing/2014/main" id="{2A633E87-4203-4296-8C80-A59CB95D3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7467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CC85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rrington" panose="04040505050A02020702" pitchFamily="82" charset="0"/>
              </a:rPr>
              <a:t>What It WILL Be Like</a:t>
            </a: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2D7DAB33-1300-4B26-9A20-5E6864C30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5400"/>
            <a:ext cx="74676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no Pro" panose="02020502040506020403" pitchFamily="18" charset="0"/>
              </a:rPr>
              <a:t>Comforted (Luke 16:25)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no Pro" panose="02020502040506020403" pitchFamily="18" charset="0"/>
              </a:rPr>
              <a:t>Rest (Rev. 14:13)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no Pro" panose="02020502040506020403" pitchFamily="18" charset="0"/>
              </a:rPr>
              <a:t>Reward (Matt. 5:11-12; 1 Pet. 1:4)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no Pro" panose="02020502040506020403" pitchFamily="18" charset="0"/>
              </a:rPr>
              <a:t>Righteousness Dwells (2 Pet. 3:13)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no Pro" panose="02020502040506020403" pitchFamily="18" charset="0"/>
              </a:rPr>
              <a:t>Better Than We Can Imagine!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D09AF446-89DB-485D-8BE1-0F926DC75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086330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CC85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rrington" panose="04040505050A02020702" pitchFamily="82" charset="0"/>
              </a:rPr>
              <a:t>Going To Heaven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CFBD68A-33CA-41A8-AC63-F030D827B3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6644"/>
          <a:stretch/>
        </p:blipFill>
        <p:spPr>
          <a:xfrm>
            <a:off x="0" y="-9540"/>
            <a:ext cx="9144000" cy="6867540"/>
          </a:xfrm>
          <a:prstGeom prst="rect">
            <a:avLst/>
          </a:prstGeom>
        </p:spPr>
      </p:pic>
      <p:sp>
        <p:nvSpPr>
          <p:cNvPr id="5125" name="Text Box 5">
            <a:extLst>
              <a:ext uri="{FF2B5EF4-FFF2-40B4-BE49-F238E27FC236}">
                <a16:creationId xmlns:a16="http://schemas.microsoft.com/office/drawing/2014/main" id="{F24A7693-8975-4E29-A5A3-073F8CAEB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7162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CC85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rrington" panose="04040505050A02020702" pitchFamily="82" charset="0"/>
              </a:rPr>
              <a:t>Who Will Be There?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D4A49EB8-4CBC-4D98-9016-70B1C7C02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5400"/>
            <a:ext cx="7162800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no Pro" panose="02020502040506020403" pitchFamily="18" charset="0"/>
              </a:rPr>
              <a:t>The Father (Rev. 21:22-23)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no Pro" panose="02020502040506020403" pitchFamily="18" charset="0"/>
              </a:rPr>
              <a:t>The Son (Heb. 9:12, 24)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no Pro" panose="02020502040506020403" pitchFamily="18" charset="0"/>
              </a:rPr>
              <a:t>The Holy Spirit (Ps. 139:7-8)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no Pro" panose="02020502040506020403" pitchFamily="18" charset="0"/>
              </a:rPr>
              <a:t>Angels (Rev. 5:11)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no Pro" panose="02020502040506020403" pitchFamily="18" charset="0"/>
              </a:rPr>
              <a:t>Those Who Overcome (Rev. 2:7,11)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no Pro" panose="02020502040506020403" pitchFamily="18" charset="0"/>
              </a:rPr>
              <a:t>Those Saved (John 3:5, 18, 21)         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no Pro" panose="02020502040506020403" pitchFamily="18" charset="0"/>
              </a:rPr>
              <a:t>‘names in book of life’ (Luke 10:20)    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no Pro" panose="02020502040506020403" pitchFamily="18" charset="0"/>
              </a:rPr>
              <a:t>‘obedient / righteous’ (Rev. 22:14)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4722DD6D-3A09-44A1-9583-124A613ED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086330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CC85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rrington" panose="04040505050A02020702" pitchFamily="82" charset="0"/>
              </a:rPr>
              <a:t>Going To Heaven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FF5A4ED-E469-44EA-91FE-1B89E709C6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6644"/>
          <a:stretch/>
        </p:blipFill>
        <p:spPr>
          <a:xfrm>
            <a:off x="0" y="-9540"/>
            <a:ext cx="9144000" cy="6867540"/>
          </a:xfrm>
          <a:prstGeom prst="rect">
            <a:avLst/>
          </a:prstGeom>
        </p:spPr>
      </p:pic>
      <p:sp>
        <p:nvSpPr>
          <p:cNvPr id="6149" name="Text Box 5">
            <a:extLst>
              <a:ext uri="{FF2B5EF4-FFF2-40B4-BE49-F238E27FC236}">
                <a16:creationId xmlns:a16="http://schemas.microsoft.com/office/drawing/2014/main" id="{65D0F94A-C63D-4AD3-8917-CED5EC627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731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CC85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rrington" panose="04040505050A02020702" pitchFamily="82" charset="0"/>
              </a:rPr>
              <a:t>What Should Be Our Attitude?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ABEB30A5-01AF-4FCB-8500-0EFCDD615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5400"/>
            <a:ext cx="731520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no Pro" panose="02020502040506020403" pitchFamily="18" charset="0"/>
              </a:rPr>
              <a:t>Earnestly Desire Heaven (2 Cor. 5:2-9)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no Pro" panose="02020502040506020403" pitchFamily="18" charset="0"/>
              </a:rPr>
              <a:t>Looking For His Return (2 Pet. 3:11-12)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no Pro" panose="02020502040506020403" pitchFamily="18" charset="0"/>
              </a:rPr>
              <a:t>It Is “Very Much Better” (Phil. 1:23)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no Pro" panose="02020502040506020403" pitchFamily="18" charset="0"/>
              </a:rPr>
              <a:t>“Where your treasure is, there your heart will be also” 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no Pro" panose="02020502040506020403" pitchFamily="18" charset="0"/>
              </a:rPr>
              <a:t>(Matt. 6:21)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397502B6-86FA-4E7C-BD24-CC506FB4E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086330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CC85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rrington" panose="04040505050A02020702" pitchFamily="82" charset="0"/>
              </a:rPr>
              <a:t>Going To Heaven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349EC8F-1C10-45A1-A2B1-7D8CFB24FE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00"/>
          <a:stretch/>
        </p:blipFill>
        <p:spPr>
          <a:xfrm>
            <a:off x="-28492" y="0"/>
            <a:ext cx="9200984" cy="6858000"/>
          </a:xfrm>
          <a:prstGeom prst="rect">
            <a:avLst/>
          </a:prstGeom>
        </p:spPr>
      </p:pic>
      <p:sp>
        <p:nvSpPr>
          <p:cNvPr id="7173" name="Text Box 5">
            <a:extLst>
              <a:ext uri="{FF2B5EF4-FFF2-40B4-BE49-F238E27FC236}">
                <a16:creationId xmlns:a16="http://schemas.microsoft.com/office/drawing/2014/main" id="{CEAFEE39-C106-4FB1-9299-9078D2134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492" y="1288839"/>
            <a:ext cx="549027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no Pro" panose="02020502040506020403" pitchFamily="18" charset="0"/>
              </a:rPr>
              <a:t>Belief and Hope              are Different!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FA85916C-0BF9-45B6-846E-7BF0DD184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492" y="3124200"/>
            <a:ext cx="55148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dirty="0">
                <a:solidFill>
                  <a:srgbClr val="CC85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no Pro" panose="02020502040506020403" pitchFamily="18" charset="0"/>
              </a:rPr>
              <a:t>Do you have the hope                                    of entering heaven?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3EC8F899-353B-48DC-A495-41752FF01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086330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CC85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rrington" panose="04040505050A02020702" pitchFamily="82" charset="0"/>
              </a:rPr>
              <a:t>Going To Heaven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250</Words>
  <Application>Microsoft Office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Harrington</vt:lpstr>
      <vt:lpstr>Arno Pro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Church of Christ/New Caney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 Willis</dc:creator>
  <cp:lastModifiedBy>Charles Willis</cp:lastModifiedBy>
  <cp:revision>13</cp:revision>
  <dcterms:created xsi:type="dcterms:W3CDTF">2006-10-11T19:11:13Z</dcterms:created>
  <dcterms:modified xsi:type="dcterms:W3CDTF">2023-05-22T14:20:40Z</dcterms:modified>
</cp:coreProperties>
</file>