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7" r:id="rId2"/>
    <p:sldId id="256" r:id="rId3"/>
    <p:sldId id="257" r:id="rId4"/>
    <p:sldId id="262" r:id="rId5"/>
    <p:sldId id="264" r:id="rId6"/>
    <p:sldId id="265" r:id="rId7"/>
  </p:sldIdLst>
  <p:sldSz cx="9144000" cy="6858000" type="screen4x3"/>
  <p:notesSz cx="6858000" cy="9144000"/>
  <p:embeddedFontLst>
    <p:embeddedFont>
      <p:font typeface="Adobe Garamond Pro" panose="02020502060506020403" pitchFamily="18" charset="0"/>
      <p:regular r:id="rId8"/>
      <p:italic r:id="rId9"/>
    </p:embeddedFont>
    <p:embeddedFont>
      <p:font typeface="Baskerville Old Face" panose="02020602080505020303" pitchFamily="18" charset="0"/>
      <p:regular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712"/>
    <a:srgbClr val="22130C"/>
    <a:srgbClr val="25150E"/>
    <a:srgbClr val="800000"/>
    <a:srgbClr val="24150D"/>
    <a:srgbClr val="794B3F"/>
    <a:srgbClr val="AF7667"/>
    <a:srgbClr val="201510"/>
    <a:srgbClr val="827259"/>
    <a:srgbClr val="2C1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7EA4D-AFB2-475A-AD72-9FFAB74E8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18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94D4A-126F-4AF7-A6E5-63B106E92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0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71ACB-4C5C-48D8-9AC1-9DCBC0B9B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06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8542-5BF4-4F06-B5A8-0E1778984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24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FA93-12C3-4E28-BD62-B83123BE6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0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8A803-85B1-49D9-9B5A-8F8A05817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5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A3961-F224-4A51-BACF-8F9ABCBAA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64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3002-D95D-4090-830D-80428C149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51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D17F-3DC8-45AE-A21D-F8FD6FFA6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7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EF01-CEBC-4DB0-997A-C457B8ED5B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70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57E36-CD54-4F5D-8E2E-5BF116EE1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93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112733-CF89-4A2B-A80A-251E79B6C8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77000" y="0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endParaRPr lang="en-US" altLang="en-US" sz="2400" b="1" dirty="0">
              <a:solidFill>
                <a:schemeClr val="bg1"/>
              </a:solidFill>
              <a:latin typeface="Adobe Garamond Pro" panose="0202050206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5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"/>
          <a:stretch/>
        </p:blipFill>
        <p:spPr>
          <a:xfrm>
            <a:off x="2464" y="0"/>
            <a:ext cx="9141536" cy="6858000"/>
          </a:xfrm>
          <a:prstGeom prst="rect">
            <a:avLst/>
          </a:prstGeom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effectLst>
                  <a:glow rad="139700">
                    <a:schemeClr val="bg1"/>
                  </a:glow>
                </a:effectLst>
                <a:latin typeface="Baskerville Old Face" panose="02020602080505020303" pitchFamily="18" charset="0"/>
              </a:rPr>
              <a:t>The Problem Of </a:t>
            </a:r>
            <a:r>
              <a:rPr lang="en-US" altLang="en-US" sz="15000" b="1" dirty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effectLst>
                  <a:glow rad="139700">
                    <a:schemeClr val="bg1"/>
                  </a:glow>
                </a:effectLst>
                <a:latin typeface="Baskerville Old Face" panose="02020602080505020303" pitchFamily="18" charset="0"/>
              </a:rPr>
              <a:t>Illiteracy</a:t>
            </a:r>
          </a:p>
          <a:p>
            <a:pPr algn="ctr">
              <a:spcBef>
                <a:spcPct val="50000"/>
              </a:spcBef>
            </a:pPr>
            <a:endParaRPr lang="en-US" altLang="en-US" sz="8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39700">
                    <a:srgbClr val="2C1E14"/>
                  </a:glow>
                </a:effectLst>
              </a:rPr>
              <a:t>Psalm 119:9-16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"/>
          <a:stretch/>
        </p:blipFill>
        <p:spPr>
          <a:xfrm>
            <a:off x="0" y="0"/>
            <a:ext cx="9141536" cy="6858000"/>
          </a:xfrm>
          <a:prstGeom prst="rect">
            <a:avLst/>
          </a:prstGeom>
        </p:spPr>
      </p:pic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6200" y="-112713"/>
            <a:ext cx="9296400" cy="998538"/>
            <a:chOff x="2832" y="-144"/>
            <a:chExt cx="3024" cy="629"/>
          </a:xfrm>
          <a:noFill/>
        </p:grpSpPr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2832" y="-144"/>
              <a:ext cx="3024" cy="528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832" y="0"/>
              <a:ext cx="2928" cy="4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400" b="1" dirty="0">
                  <a:ln>
                    <a:solidFill>
                      <a:sysClr val="windowText" lastClr="000000"/>
                    </a:solidFill>
                  </a:ln>
                  <a:solidFill>
                    <a:srgbClr val="800000"/>
                  </a:solidFill>
                  <a:effectLst>
                    <a:glow rad="139700">
                      <a:schemeClr val="bg1"/>
                    </a:glow>
                  </a:effectLst>
                  <a:latin typeface="Baskerville Old Face" panose="02020602080505020303" pitchFamily="18" charset="0"/>
                </a:rPr>
                <a:t>Effect On Individuals</a:t>
              </a:r>
            </a:p>
          </p:txBody>
        </p:sp>
      </p:grp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2140" y="762000"/>
            <a:ext cx="906533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>
                <a:solidFill>
                  <a:schemeClr val="bg1"/>
                </a:solidFill>
                <a:effectLst>
                  <a:glow rad="139700">
                    <a:srgbClr val="22130C"/>
                  </a:glow>
                </a:effectLst>
              </a:rPr>
              <a:t>Destroyed (Hosea 4:1, 6; Is. 59:2)</a:t>
            </a:r>
          </a:p>
          <a:p>
            <a:pPr algn="ctr">
              <a:lnSpc>
                <a:spcPct val="150000"/>
              </a:lnSpc>
            </a:pPr>
            <a:r>
              <a:rPr lang="en-US" altLang="en-US" sz="2800" b="1" dirty="0">
                <a:solidFill>
                  <a:schemeClr val="bg1"/>
                </a:solidFill>
                <a:effectLst>
                  <a:glow rad="139700">
                    <a:srgbClr val="22130C"/>
                  </a:glow>
                </a:effectLst>
              </a:rPr>
              <a:t>People Faint (Amos 8:11-13; Acts 3:17)</a:t>
            </a:r>
            <a:endParaRPr lang="en-US" altLang="en-US" sz="2800" b="1" i="1" dirty="0">
              <a:solidFill>
                <a:schemeClr val="bg1"/>
              </a:solidFill>
              <a:effectLst>
                <a:glow rad="139700">
                  <a:srgbClr val="22130C"/>
                </a:glo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altLang="en-US" sz="2800" b="1" dirty="0">
                <a:solidFill>
                  <a:schemeClr val="bg1"/>
                </a:solidFill>
                <a:effectLst>
                  <a:glow rad="139700">
                    <a:srgbClr val="22130C"/>
                  </a:glow>
                </a:effectLst>
              </a:rPr>
              <a:t>No Direction (Psalm 119:105)</a:t>
            </a:r>
          </a:p>
          <a:p>
            <a:pPr algn="ctr">
              <a:lnSpc>
                <a:spcPct val="150000"/>
              </a:lnSpc>
            </a:pPr>
            <a:r>
              <a:rPr lang="en-US" altLang="en-US" sz="2800" b="1" dirty="0">
                <a:solidFill>
                  <a:schemeClr val="bg1"/>
                </a:solidFill>
                <a:effectLst>
                  <a:glow rad="139700">
                    <a:srgbClr val="22130C"/>
                  </a:glow>
                </a:effectLst>
              </a:rPr>
              <a:t>No Joy or Peace (Psalm 119:111, 165; Phil. 4:7)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"/>
          <a:stretch/>
        </p:blipFill>
        <p:spPr>
          <a:xfrm>
            <a:off x="0" y="0"/>
            <a:ext cx="9141536" cy="6858000"/>
          </a:xfrm>
          <a:prstGeom prst="rect">
            <a:avLst/>
          </a:prstGeom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6200" y="115887"/>
            <a:ext cx="90012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effectLst>
                  <a:glow rad="139700">
                    <a:schemeClr val="bg1"/>
                  </a:glow>
                </a:effectLst>
                <a:latin typeface="Baskerville Old Face" panose="02020602080505020303" pitchFamily="18" charset="0"/>
              </a:rPr>
              <a:t>Effect On Congregations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0" y="914400"/>
            <a:ext cx="914153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effectLst>
                  <a:glow rad="139700">
                    <a:srgbClr val="24150D"/>
                  </a:glow>
                </a:effectLst>
              </a:rPr>
              <a:t>No Teachers (Heb. 5:12)</a:t>
            </a:r>
          </a:p>
          <a:p>
            <a:pPr algn="ctr"/>
            <a:endParaRPr lang="en-US" altLang="en-US" sz="2800" b="1" dirty="0">
              <a:solidFill>
                <a:schemeClr val="bg1"/>
              </a:solidFill>
              <a:effectLst>
                <a:glow rad="139700">
                  <a:srgbClr val="24150D"/>
                </a:glow>
              </a:effectLst>
            </a:endParaRPr>
          </a:p>
          <a:p>
            <a:pPr algn="ctr"/>
            <a:r>
              <a:rPr lang="en-US" altLang="en-US" sz="2800" b="1" dirty="0">
                <a:solidFill>
                  <a:schemeClr val="bg1"/>
                </a:solidFill>
                <a:effectLst>
                  <a:glow rad="139700">
                    <a:srgbClr val="24150D"/>
                  </a:glow>
                </a:effectLst>
              </a:rPr>
              <a:t>Easily Led Astray (2 Peter 2:1-3)</a:t>
            </a:r>
          </a:p>
          <a:p>
            <a:pPr algn="ctr"/>
            <a:endParaRPr lang="en-US" altLang="en-US" sz="2800" b="1" dirty="0">
              <a:solidFill>
                <a:srgbClr val="003399"/>
              </a:solidFill>
              <a:effectLst>
                <a:glow rad="139700">
                  <a:srgbClr val="24150D"/>
                </a:glow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246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"/>
          <a:stretch/>
        </p:blipFill>
        <p:spPr>
          <a:xfrm>
            <a:off x="0" y="0"/>
            <a:ext cx="9141536" cy="6858000"/>
          </a:xfrm>
          <a:prstGeom prst="rect">
            <a:avLst/>
          </a:prstGeom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-112713"/>
            <a:ext cx="9296400" cy="998538"/>
            <a:chOff x="2832" y="-144"/>
            <a:chExt cx="3024" cy="629"/>
          </a:xfrm>
          <a:noFill/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2832" y="-144"/>
              <a:ext cx="3024" cy="528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832" y="0"/>
              <a:ext cx="2928" cy="4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400" b="1" dirty="0">
                  <a:ln>
                    <a:solidFill>
                      <a:sysClr val="windowText" lastClr="000000"/>
                    </a:solidFill>
                  </a:ln>
                  <a:solidFill>
                    <a:srgbClr val="800000"/>
                  </a:solidFill>
                  <a:effectLst>
                    <a:glow rad="139700">
                      <a:schemeClr val="bg1"/>
                    </a:glow>
                  </a:effectLst>
                  <a:latin typeface="Baskerville Old Face" panose="02020602080505020303" pitchFamily="18" charset="0"/>
                </a:rPr>
                <a:t>Effect On Community</a:t>
              </a:r>
            </a:p>
          </p:txBody>
        </p:sp>
      </p:grp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0" y="1524000"/>
            <a:ext cx="9141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  <a:effectLst>
                  <a:glow rad="139700">
                    <a:srgbClr val="25150E"/>
                  </a:glow>
                </a:effectLst>
              </a:rPr>
              <a:t>Good is evil, and evil is good (Is. 5:20)</a:t>
            </a:r>
          </a:p>
          <a:p>
            <a:pPr algn="ctr"/>
            <a:endParaRPr lang="en-US" altLang="en-US" sz="3600" dirty="0"/>
          </a:p>
          <a:p>
            <a:pPr algn="ctr"/>
            <a:r>
              <a:rPr lang="en-US" altLang="en-US" sz="3600" b="1" dirty="0">
                <a:solidFill>
                  <a:schemeClr val="bg1"/>
                </a:solidFill>
                <a:effectLst>
                  <a:glow rad="139700">
                    <a:srgbClr val="25150E"/>
                  </a:glow>
                </a:effectLst>
              </a:rPr>
              <a:t>Proverb 14:34</a:t>
            </a:r>
          </a:p>
        </p:txBody>
      </p:sp>
    </p:spTree>
    <p:extLst>
      <p:ext uri="{BB962C8B-B14F-4D97-AF65-F5344CB8AC3E}">
        <p14:creationId xmlns:p14="http://schemas.microsoft.com/office/powerpoint/2010/main" val="41223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"/>
          <a:stretch/>
        </p:blipFill>
        <p:spPr>
          <a:xfrm>
            <a:off x="0" y="0"/>
            <a:ext cx="9141536" cy="6858000"/>
          </a:xfrm>
          <a:prstGeom prst="rect">
            <a:avLst/>
          </a:prstGeom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-112713"/>
            <a:ext cx="9296400" cy="998538"/>
            <a:chOff x="2832" y="-144"/>
            <a:chExt cx="3024" cy="629"/>
          </a:xfrm>
          <a:noFill/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2832" y="-144"/>
              <a:ext cx="3024" cy="528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832" y="0"/>
              <a:ext cx="2928" cy="4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400" b="1" dirty="0">
                  <a:ln>
                    <a:solidFill>
                      <a:sysClr val="windowText" lastClr="000000"/>
                    </a:solidFill>
                  </a:ln>
                  <a:solidFill>
                    <a:srgbClr val="800000"/>
                  </a:solidFill>
                  <a:effectLst>
                    <a:glow rad="139700">
                      <a:schemeClr val="bg1"/>
                    </a:glow>
                  </a:effectLst>
                  <a:latin typeface="Baskerville Old Face" panose="02020602080505020303" pitchFamily="18" charset="0"/>
                </a:rPr>
                <a:t>Antidote To Biblical Illiteracy</a:t>
              </a:r>
            </a:p>
          </p:txBody>
        </p:sp>
      </p:grp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0" y="1295400"/>
            <a:ext cx="9144000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glow rad="139700">
                    <a:srgbClr val="22130C"/>
                  </a:glow>
                </a:effectLst>
              </a:rPr>
              <a:t>Daily Bible Reading In Private</a:t>
            </a:r>
          </a:p>
          <a:p>
            <a:pPr algn="ctr"/>
            <a:endParaRPr lang="en-US" altLang="en-US" sz="3200" b="1" dirty="0">
              <a:solidFill>
                <a:schemeClr val="bg1"/>
              </a:solidFill>
              <a:effectLst>
                <a:glow rad="139700">
                  <a:srgbClr val="22130C"/>
                </a:glow>
              </a:effectLst>
            </a:endParaRP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glow rad="139700">
                    <a:srgbClr val="22130C"/>
                  </a:glow>
                </a:effectLst>
              </a:rPr>
              <a:t>Frequent In-Depth Bible Study With Others</a:t>
            </a:r>
          </a:p>
          <a:p>
            <a:pPr algn="ctr"/>
            <a:endParaRPr lang="en-US" altLang="en-US" sz="3200" b="1" dirty="0">
              <a:solidFill>
                <a:schemeClr val="bg1"/>
              </a:solidFill>
              <a:effectLst>
                <a:glow rad="139700">
                  <a:srgbClr val="22130C"/>
                </a:glow>
              </a:effectLst>
            </a:endParaRP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glow rad="139700">
                    <a:srgbClr val="22130C"/>
                  </a:glow>
                </a:effectLst>
              </a:rPr>
              <a:t>Parents Accepting God Given Responsibility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291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Adobe Garamond Pro</vt:lpstr>
      <vt:lpstr>Baskerville Old Face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Christ/New Caney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Willis</dc:creator>
  <cp:lastModifiedBy>Charles Willis</cp:lastModifiedBy>
  <cp:revision>13</cp:revision>
  <dcterms:created xsi:type="dcterms:W3CDTF">2005-08-24T21:09:16Z</dcterms:created>
  <dcterms:modified xsi:type="dcterms:W3CDTF">2023-02-27T17:25:28Z</dcterms:modified>
</cp:coreProperties>
</file>