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11"/>
      <p:bold r:id="rId12"/>
      <p:italic r:id="rId13"/>
      <p:boldItalic r:id="rId14"/>
    </p:embeddedFont>
    <p:embeddedFont>
      <p:font typeface="Garamond" panose="02020404030301010803" pitchFamily="18" charset="0"/>
      <p:regular r:id="rId15"/>
      <p:bold r:id="rId16"/>
      <p:italic r:id="rId17"/>
    </p:embeddedFont>
    <p:embeddedFont>
      <p:font typeface="Trajan Pro 3" panose="02020502050503020301" pitchFamily="18" charset="0"/>
      <p:regular r:id="rId18"/>
      <p:bold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F6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71838-1AB2-41E2-9D4D-B574DEBFC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4E12B-58DF-44D5-AFB9-6CBA974BBA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41D03-26EC-49F0-A53F-EFF6D13CC3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36E9-09D6-4874-B801-D7284352FF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79CFD-0667-4EDF-BE64-C70AD69654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46433-26B8-4648-889E-0900189DC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94F62-43A7-459A-844E-BEB119987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F7414-2AEB-4A0E-B599-7C11E4195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01FFC-D829-4329-8484-62D40830DE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3D3F9-7588-4547-B675-AC56ABAD29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A9D3C-0F84-40C7-BF70-131E723853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17B8DC-A7EA-43E2-91C1-E5D85FFEF8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9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  <a:cs typeface="Calibri" pitchFamily="34" charset="0"/>
              </a:rPr>
              <a:t>Justification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  <a:cs typeface="Calibri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705600" y="0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  <a:cs typeface="Calibri" pitchFamily="34" charset="0"/>
              </a:rPr>
              <a:t>Titus 3:4-7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38200" y="914400"/>
            <a:ext cx="7696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rajan Pro 3" panose="02020502050503020301" pitchFamily="18" charset="0"/>
              </a:rPr>
              <a:t>justification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Titus 3:4-7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81000" y="2667000"/>
            <a:ext cx="8534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D7FF65"/>
                </a:solidFill>
                <a:effectLst/>
                <a:latin typeface="Verdana" pitchFamily="34" charset="0"/>
              </a:rPr>
              <a:t>By Predestination?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D7FF65"/>
                </a:solidFill>
                <a:effectLst/>
                <a:latin typeface="Verdana" pitchFamily="34" charset="0"/>
              </a:rPr>
              <a:t>By Manifestation Of                   The Holy Spirit?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D7FF65"/>
                </a:solidFill>
                <a:effectLst/>
                <a:latin typeface="Verdana" pitchFamily="34" charset="0"/>
              </a:rPr>
              <a:t>By Faith Only?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38200" y="914400"/>
            <a:ext cx="7696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rajan Pro 3" panose="02020502050503020301" pitchFamily="18" charset="0"/>
              </a:rPr>
              <a:t>justification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Titus 3:4-7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4572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chemeClr val="bg1"/>
                </a:solidFill>
                <a:latin typeface="Trajan Pro 3" panose="02020502050503020301" pitchFamily="18" charset="0"/>
              </a:rPr>
              <a:t>Justification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066800" y="4572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D7FF65"/>
                </a:solidFill>
                <a:effectLst/>
                <a:latin typeface="Trajan Pro 3" panose="02020502050503020301" pitchFamily="18" charset="0"/>
              </a:rPr>
              <a:t>“we have all been foolish” (v.3)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066800" y="1371600"/>
            <a:ext cx="78486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Book Antiqua" pitchFamily="18" charset="0"/>
              </a:rPr>
              <a:t>“Disobedient to God” </a:t>
            </a:r>
            <a:r>
              <a:rPr lang="en-US" sz="2400" b="1" dirty="0">
                <a:solidFill>
                  <a:schemeClr val="bg1"/>
                </a:solidFill>
                <a:effectLst/>
                <a:latin typeface="Book Antiqua" pitchFamily="18" charset="0"/>
              </a:rPr>
              <a:t>(Rom. 3:23)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Book Antiqua" pitchFamily="18" charset="0"/>
              </a:rPr>
              <a:t>“Deceived” by others </a:t>
            </a:r>
            <a:r>
              <a:rPr lang="en-US" sz="2400" b="1" dirty="0">
                <a:solidFill>
                  <a:schemeClr val="bg1"/>
                </a:solidFill>
                <a:effectLst/>
                <a:latin typeface="Book Antiqua" pitchFamily="18" charset="0"/>
              </a:rPr>
              <a:t>(Eph. 5:6; 2 Tim. 3:13-14)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Book Antiqua" pitchFamily="18" charset="0"/>
              </a:rPr>
              <a:t>“Enslaved to various lusts” </a:t>
            </a:r>
            <a:r>
              <a:rPr lang="en-US" sz="2400" b="1" dirty="0">
                <a:solidFill>
                  <a:schemeClr val="bg1"/>
                </a:solidFill>
                <a:effectLst/>
                <a:latin typeface="Book Antiqua" pitchFamily="18" charset="0"/>
              </a:rPr>
              <a:t>(Rom. 6:17-18)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Book Antiqua" pitchFamily="18" charset="0"/>
              </a:rPr>
              <a:t>“Spending our life in sin”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4572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chemeClr val="bg1"/>
                </a:solidFill>
                <a:latin typeface="Trajan Pro 3" panose="02020502050503020301" pitchFamily="18" charset="0"/>
              </a:rPr>
              <a:t>Justification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066800" y="457200"/>
            <a:ext cx="8229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D7FF65"/>
                </a:solidFill>
                <a:effectLst/>
                <a:latin typeface="Trajan Pro 3" panose="02020502050503020301" pitchFamily="18" charset="0"/>
              </a:rPr>
              <a:t>god’s kindness &amp; love appeared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D7FF65"/>
                </a:solidFill>
                <a:effectLst/>
                <a:latin typeface="Trajan Pro 3" panose="02020502050503020301" pitchFamily="18" charset="0"/>
              </a:rPr>
              <a:t>(v.4)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066800" y="1371600"/>
            <a:ext cx="78486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Book Antiqua" pitchFamily="18" charset="0"/>
              </a:rPr>
              <a:t>Romans 5:8</a:t>
            </a:r>
            <a:endParaRPr lang="en-US" sz="2400" b="1" dirty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Book Antiqua" pitchFamily="18" charset="0"/>
              </a:rPr>
              <a:t>Titus 2:11</a:t>
            </a:r>
            <a:endParaRPr lang="en-US" sz="2400" b="1" dirty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Book Antiqua" pitchFamily="18" charset="0"/>
              </a:rPr>
              <a:t>“His love for MANKIND appeared”</a:t>
            </a:r>
            <a:endParaRPr lang="en-US" sz="2400" b="1" dirty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endParaRPr lang="en-US" sz="32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1000" y="381000"/>
            <a:ext cx="4572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chemeClr val="bg1"/>
                </a:solidFill>
                <a:latin typeface="Trajan Pro 3" panose="02020502050503020301" pitchFamily="18" charset="0"/>
              </a:rPr>
              <a:t>Justification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066800" y="4572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D7FF65"/>
                </a:solidFill>
                <a:effectLst/>
                <a:latin typeface="Trajan Pro 3" panose="02020502050503020301" pitchFamily="18" charset="0"/>
              </a:rPr>
              <a:t>“he saved us” (v.5)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D7FF65"/>
              </a:solidFill>
              <a:effectLst/>
              <a:latin typeface="Trajan Pro 3" panose="02020502050503020301" pitchFamily="18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066800" y="1371600"/>
            <a:ext cx="8077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Book Antiqua" pitchFamily="18" charset="0"/>
              </a:rPr>
              <a:t>“Not on basis of deeds done in righteousness” </a:t>
            </a:r>
            <a:r>
              <a:rPr lang="en-US" sz="2800" b="1" dirty="0">
                <a:solidFill>
                  <a:schemeClr val="bg1"/>
                </a:solidFill>
                <a:effectLst/>
                <a:latin typeface="Book Antiqua" pitchFamily="18" charset="0"/>
              </a:rPr>
              <a:t>(Rom. 4:1-5, 13-16; 6:23)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Book Antiqua" pitchFamily="18" charset="0"/>
              </a:rPr>
              <a:t>According to His mercy </a:t>
            </a:r>
            <a:r>
              <a:rPr lang="en-US" sz="2800" b="1" dirty="0">
                <a:solidFill>
                  <a:schemeClr val="bg1"/>
                </a:solidFill>
                <a:effectLst/>
                <a:latin typeface="Book Antiqua" pitchFamily="18" charset="0"/>
              </a:rPr>
              <a:t>(Eph. 1:3-8)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Book Antiqua" pitchFamily="18" charset="0"/>
              </a:rPr>
              <a:t>“By the washing of regeneration” </a:t>
            </a:r>
            <a:r>
              <a:rPr lang="en-US" sz="2800" b="1" dirty="0">
                <a:solidFill>
                  <a:schemeClr val="bg1"/>
                </a:solidFill>
                <a:effectLst/>
                <a:latin typeface="Book Antiqua" pitchFamily="18" charset="0"/>
              </a:rPr>
              <a:t>(John 3:5)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Book Antiqua" pitchFamily="18" charset="0"/>
              </a:rPr>
              <a:t>By the “renewing by the Holy Spirit”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Book Antiqua" pitchFamily="18" charset="0"/>
              </a:rPr>
              <a:t>“Poured out upon us richly THROUGH Jesus Christ our Savior” </a:t>
            </a:r>
            <a:r>
              <a:rPr lang="en-US" sz="2800" b="1" dirty="0">
                <a:solidFill>
                  <a:schemeClr val="bg1"/>
                </a:solidFill>
                <a:effectLst/>
                <a:latin typeface="Book Antiqua" pitchFamily="18" charset="0"/>
              </a:rPr>
              <a:t>(v.6)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4572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chemeClr val="bg1"/>
                </a:solidFill>
                <a:latin typeface="Trajan Pro 3" panose="02020502050503020301" pitchFamily="18" charset="0"/>
              </a:rPr>
              <a:t>Justification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66800" y="3810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D7FF65"/>
                </a:solidFill>
                <a:effectLst/>
                <a:latin typeface="Trajan Pro 3" panose="02020502050503020301" pitchFamily="18" charset="0"/>
              </a:rPr>
              <a:t>“we are justified by his grace” and made heirs (v.7)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D7FF65"/>
              </a:solidFill>
              <a:effectLst/>
              <a:latin typeface="Trajan Pro 3" panose="02020502050503020301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066800" y="1371600"/>
            <a:ext cx="78486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Book Antiqua" pitchFamily="18" charset="0"/>
              </a:rPr>
              <a:t>Same as v.5 “to His mercy”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Book Antiqua" pitchFamily="18" charset="0"/>
              </a:rPr>
              <a:t>Same as v.11 “the grace of God has appeared, bringing salvation to all men”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Book Antiqua" pitchFamily="18" charset="0"/>
              </a:rPr>
              <a:t>Proponent of faith only point to this verse (Rom. 3:24-28)</a:t>
            </a:r>
            <a:endParaRPr lang="en-US" sz="2800" b="1" dirty="0">
              <a:solidFill>
                <a:schemeClr val="bg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4572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chemeClr val="bg1"/>
                </a:solidFill>
                <a:latin typeface="Trajan Pro 3" panose="02020502050503020301" pitchFamily="18" charset="0"/>
              </a:rPr>
              <a:t>Justification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66800" y="3810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D7FF65"/>
                </a:solidFill>
                <a:effectLst/>
                <a:latin typeface="Trajan Pro 3" panose="02020502050503020301" pitchFamily="18" charset="0"/>
              </a:rPr>
              <a:t>“we are justified by His grace” and made heirs (v.7)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D7FF65"/>
              </a:solidFill>
              <a:effectLst/>
              <a:latin typeface="Trajan Pro 3" panose="02020502050503020301" pitchFamily="18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066800" y="1371600"/>
            <a:ext cx="78486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Book Antiqua" pitchFamily="18" charset="0"/>
              </a:rPr>
              <a:t>Justified “by faith” must consider other passages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D7FF65"/>
                </a:solidFill>
                <a:effectLst/>
                <a:latin typeface="Book Antiqua" pitchFamily="18" charset="0"/>
              </a:rPr>
              <a:t>“Justified by His blood” (Rom. 5:9)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D7FF65"/>
                </a:solidFill>
                <a:effectLst/>
                <a:latin typeface="Book Antiqua" pitchFamily="18" charset="0"/>
              </a:rPr>
              <a:t>“Justified in the name of the Lord” (1 Cor. 6:11)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D7FF65"/>
                </a:solidFill>
                <a:effectLst/>
                <a:latin typeface="Book Antiqua" pitchFamily="18" charset="0"/>
              </a:rPr>
              <a:t>“These whom He called, these He also justified”          (Rom. 8:30)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D7FF65"/>
                </a:solidFill>
                <a:effectLst/>
                <a:latin typeface="Book Antiqua" pitchFamily="18" charset="0"/>
              </a:rPr>
              <a:t>“By your words you will be justified” (Matt. 12:37)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099996" y="2514600"/>
            <a:ext cx="7620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D7FF65"/>
                </a:solidFill>
                <a:effectLst/>
                <a:latin typeface="Book Antiqua" pitchFamily="18" charset="0"/>
              </a:rPr>
              <a:t>Receiving the Word will save our souls (James 1:21)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D7FF65"/>
                </a:solidFill>
                <a:effectLst/>
                <a:latin typeface="Book Antiqua" pitchFamily="18" charset="0"/>
              </a:rPr>
              <a:t>Jesus is source of eternal salvation “to all those who obey Him” (Heb. 5:9)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D7FF65"/>
                </a:solidFill>
                <a:effectLst/>
                <a:latin typeface="Book Antiqua" pitchFamily="18" charset="0"/>
              </a:rPr>
              <a:t>Repent or perish (Luke 13:3)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D7FF65"/>
                </a:solidFill>
                <a:effectLst/>
                <a:latin typeface="Book Antiqua" pitchFamily="18" charset="0"/>
              </a:rPr>
              <a:t>“He that believeth and is baptized shall be saved” (Mark 16:16)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D7FF65"/>
                </a:solidFill>
                <a:effectLst/>
                <a:latin typeface="Book Antiqua" pitchFamily="18" charset="0"/>
              </a:rPr>
              <a:t>“In hope we have been saved” (Rom. 8:24)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066800" y="2667000"/>
            <a:ext cx="7772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Book Antiqua" pitchFamily="18" charset="0"/>
              </a:rPr>
              <a:t>Justified “according to the hope of eternal life” </a:t>
            </a:r>
            <a:r>
              <a:rPr lang="en-US" sz="2800" b="1" dirty="0">
                <a:solidFill>
                  <a:schemeClr val="bg1"/>
                </a:solidFill>
                <a:effectLst/>
                <a:latin typeface="Book Antiqua" pitchFamily="18" charset="0"/>
              </a:rPr>
              <a:t>(Titus 3:7) 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Book Antiqua" pitchFamily="18" charset="0"/>
              </a:rPr>
              <a:t>(also Eph. 4:4-6; Rom. 6:3-4)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4572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chemeClr val="bg1"/>
                </a:solidFill>
                <a:latin typeface="Trajan Pro 3" panose="02020502050503020301" pitchFamily="18" charset="0"/>
              </a:rPr>
              <a:t>Justification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66800" y="381000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D7FF65"/>
                </a:solidFill>
                <a:effectLst/>
                <a:latin typeface="Trajan Pro 3" panose="02020502050503020301" pitchFamily="18" charset="0"/>
              </a:rPr>
              <a:t>“a man is justified by works and not by faith alone” (James 2:24)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D7FF65"/>
              </a:solidFill>
              <a:effectLst/>
              <a:latin typeface="Trajan Pro 3" panose="02020502050503020301" pitchFamily="18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066800" y="1371600"/>
            <a:ext cx="78486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Book Antiqua" pitchFamily="18" charset="0"/>
              </a:rPr>
              <a:t>Do James and Paul contradict?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Book Antiqua" pitchFamily="18" charset="0"/>
              </a:rPr>
              <a:t>Not justified by speaking in tongues when Holy Spirit comes upon us.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Book Antiqua" pitchFamily="18" charset="0"/>
              </a:rPr>
              <a:t>Not justified through predestination.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Book Antiqua" pitchFamily="18" charset="0"/>
              </a:rPr>
              <a:t>Not justified by faith only.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D7FF65"/>
                </a:solidFill>
                <a:effectLst/>
                <a:latin typeface="Book Antiqua" pitchFamily="18" charset="0"/>
              </a:rPr>
              <a:t>We are justified through a believing, obedient faith by the grace of God.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38200" y="533400"/>
            <a:ext cx="7696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Trajan Pro 3" panose="02020502050503020301" pitchFamily="18" charset="0"/>
              </a:rPr>
              <a:t>have you obeyed god’s voice?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81000" y="2286000"/>
            <a:ext cx="85344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D7FF65"/>
                </a:solidFill>
                <a:effectLst/>
                <a:latin typeface="Verdana" pitchFamily="34" charset="0"/>
              </a:rPr>
              <a:t>Believe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FFFFCC"/>
                </a:solidFill>
                <a:effectLst/>
                <a:latin typeface="Verdana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/>
                <a:latin typeface="Verdana" pitchFamily="34" charset="0"/>
              </a:rPr>
              <a:t>(Mark 16:16)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D7FF65"/>
                </a:solidFill>
                <a:effectLst/>
                <a:latin typeface="Verdana" pitchFamily="34" charset="0"/>
              </a:rPr>
              <a:t>Repent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FFFFCC"/>
                </a:solidFill>
                <a:effectLst/>
                <a:latin typeface="Verdana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/>
                <a:latin typeface="Verdana" pitchFamily="34" charset="0"/>
              </a:rPr>
              <a:t>(Luke 13:3)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D7FF65"/>
                </a:solidFill>
                <a:effectLst/>
                <a:latin typeface="Verdana" pitchFamily="34" charset="0"/>
              </a:rPr>
              <a:t>Confess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FFFFCC"/>
                </a:solidFill>
                <a:effectLst/>
                <a:latin typeface="Verdana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/>
                <a:latin typeface="Verdana" pitchFamily="34" charset="0"/>
              </a:rPr>
              <a:t>(Matthew 10:32-33)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D7FF65"/>
                </a:solidFill>
                <a:effectLst/>
                <a:latin typeface="Verdana" pitchFamily="34" charset="0"/>
              </a:rPr>
              <a:t>Be Baptized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CC"/>
                </a:solidFill>
                <a:effectLst/>
                <a:latin typeface="Verdana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/>
                <a:latin typeface="Verdana" pitchFamily="34" charset="0"/>
              </a:rPr>
              <a:t>(1 Peter 3:21)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D7FF65"/>
                </a:solidFill>
                <a:effectLst/>
                <a:latin typeface="Verdana" pitchFamily="34" charset="0"/>
              </a:rPr>
              <a:t>Live Faithful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CC"/>
                </a:solidFill>
                <a:effectLst/>
                <a:latin typeface="Verdana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/>
                <a:latin typeface="Verdana" pitchFamily="34" charset="0"/>
              </a:rPr>
              <a:t>(Revelation 2:10)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504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Verdana</vt:lpstr>
      <vt:lpstr>Garamond</vt:lpstr>
      <vt:lpstr>Book Antiqua</vt:lpstr>
      <vt:lpstr>Trajan Pro 3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Church of Christ/New Caney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Willis</dc:creator>
  <cp:lastModifiedBy>Charles Willis</cp:lastModifiedBy>
  <cp:revision>11</cp:revision>
  <dcterms:created xsi:type="dcterms:W3CDTF">2006-06-06T14:18:12Z</dcterms:created>
  <dcterms:modified xsi:type="dcterms:W3CDTF">2023-02-20T17:48:37Z</dcterms:modified>
</cp:coreProperties>
</file>