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9144000" cy="6858000" type="screen4x3"/>
  <p:notesSz cx="6858000" cy="9144000"/>
  <p:embeddedFontLst>
    <p:embeddedFont>
      <p:font typeface="Adobe Garamond Pro" panose="02020502060506020403" pitchFamily="18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Nordique Inline" panose="00000500000000000000" pitchFamily="2" charset="0"/>
      <p:regular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BD5"/>
    <a:srgbClr val="5EF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F64BE6F2-47CE-B42B-B15D-873D97464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Joshua 9:3-21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09A9367-715F-9751-2D7C-096426B4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8971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kern="0" dirty="0">
                <a:solidFill>
                  <a:srgbClr val="FFFFFF"/>
                </a:solidFill>
                <a:latin typeface="Adobe Garamond Pro" panose="02020502060506020403" pitchFamily="18" charset="0"/>
              </a:rPr>
              <a:t>Decisions</a:t>
            </a:r>
            <a:endParaRPr lang="en-US" sz="2000" dirty="0">
              <a:solidFill>
                <a:schemeClr val="bg1"/>
              </a:solidFill>
              <a:latin typeface="Adobe Garamond Pro" panose="020205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8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24061CE9-5EC0-847F-0119-06ED96D97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r="9035" b="6791"/>
          <a:stretch/>
        </p:blipFill>
        <p:spPr>
          <a:xfrm>
            <a:off x="0" y="0"/>
            <a:ext cx="6238430" cy="5674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D560B-447A-0E7C-67F4-19B790050FA2}"/>
              </a:ext>
            </a:extLst>
          </p:cNvPr>
          <p:cNvSpPr txBox="1"/>
          <p:nvPr/>
        </p:nvSpPr>
        <p:spPr>
          <a:xfrm>
            <a:off x="3956703" y="922946"/>
            <a:ext cx="4768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5EF05F"/>
                </a:solidFill>
                <a:effectLst>
                  <a:glow rad="38100">
                    <a:schemeClr val="tx1">
                      <a:alpha val="90000"/>
                    </a:schemeClr>
                  </a:glow>
                </a:effectLst>
                <a:latin typeface="Nordique Inline" panose="00000500000000000000" pitchFamily="2" charset="0"/>
              </a:rPr>
              <a:t>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789BD-FAC6-AE7E-926D-E774DD04C361}"/>
              </a:ext>
            </a:extLst>
          </p:cNvPr>
          <p:cNvSpPr txBox="1"/>
          <p:nvPr/>
        </p:nvSpPr>
        <p:spPr>
          <a:xfrm>
            <a:off x="4050707" y="1953997"/>
            <a:ext cx="417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Joshua 9:3-21</a:t>
            </a:r>
          </a:p>
        </p:txBody>
      </p:sp>
    </p:spTree>
    <p:extLst>
      <p:ext uri="{BB962C8B-B14F-4D97-AF65-F5344CB8AC3E}">
        <p14:creationId xmlns:p14="http://schemas.microsoft.com/office/powerpoint/2010/main" val="4172378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88C56F-1254-B0E3-887F-CBE7021E4D2C}"/>
              </a:ext>
            </a:extLst>
          </p:cNvPr>
          <p:cNvSpPr/>
          <p:nvPr/>
        </p:nvSpPr>
        <p:spPr>
          <a:xfrm>
            <a:off x="1341690" y="1220387"/>
            <a:ext cx="7802309" cy="5637613"/>
          </a:xfrm>
          <a:prstGeom prst="rect">
            <a:avLst/>
          </a:prstGeom>
          <a:solidFill>
            <a:srgbClr val="D5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3B229-493F-A7EA-A4A5-DC15FF952B96}"/>
              </a:ext>
            </a:extLst>
          </p:cNvPr>
          <p:cNvSpPr txBox="1"/>
          <p:nvPr/>
        </p:nvSpPr>
        <p:spPr>
          <a:xfrm>
            <a:off x="1355221" y="1220387"/>
            <a:ext cx="7788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Adam &amp; Eve (Genesis 3)</a:t>
            </a:r>
          </a:p>
          <a:p>
            <a:pPr algn="ctr"/>
            <a:r>
              <a:rPr lang="en-US" sz="3200" b="1" dirty="0"/>
              <a:t>Cain (Genesis 4)</a:t>
            </a:r>
          </a:p>
          <a:p>
            <a:pPr algn="ctr"/>
            <a:r>
              <a:rPr lang="en-US" sz="3200" b="1" dirty="0"/>
              <a:t>Israel (Judges 2)</a:t>
            </a:r>
          </a:p>
          <a:p>
            <a:pPr algn="ctr"/>
            <a:r>
              <a:rPr lang="en-US" sz="3200" b="1" dirty="0"/>
              <a:t>Samson (Judges 16)</a:t>
            </a:r>
          </a:p>
          <a:p>
            <a:pPr algn="ctr"/>
            <a:r>
              <a:rPr lang="en-US" sz="3200" b="1" dirty="0"/>
              <a:t>Saul (1 Samuel 15)</a:t>
            </a:r>
          </a:p>
          <a:p>
            <a:pPr algn="ctr"/>
            <a:r>
              <a:rPr lang="en-US" sz="3200" b="1" dirty="0"/>
              <a:t>Peter (Mark 14; Luke 22; John 18)</a:t>
            </a:r>
          </a:p>
          <a:p>
            <a:pPr algn="ctr"/>
            <a:r>
              <a:rPr lang="en-US" sz="3200" b="1" dirty="0"/>
              <a:t>Judas (Matthew 27:3)</a:t>
            </a:r>
          </a:p>
          <a:p>
            <a:pPr algn="ctr"/>
            <a:r>
              <a:rPr lang="en-US" sz="3200" b="1" dirty="0"/>
              <a:t>Ananias and Saphira (Acts 5)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1 Corinthians 10:6, 11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5DA54FC-CF18-B460-64DF-0AB039A8F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r="9035" b="6791"/>
          <a:stretch/>
        </p:blipFill>
        <p:spPr>
          <a:xfrm>
            <a:off x="0" y="0"/>
            <a:ext cx="1341690" cy="122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2A15B-E2EA-9910-E7CC-6F9B3674BF32}"/>
              </a:ext>
            </a:extLst>
          </p:cNvPr>
          <p:cNvSpPr txBox="1"/>
          <p:nvPr/>
        </p:nvSpPr>
        <p:spPr>
          <a:xfrm>
            <a:off x="418745" y="1076769"/>
            <a:ext cx="50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EF05F"/>
                </a:solidFill>
                <a:effectLst>
                  <a:glow rad="25400">
                    <a:schemeClr val="tx1">
                      <a:alpha val="90000"/>
                    </a:schemeClr>
                  </a:glow>
                </a:effectLst>
                <a:latin typeface="Nordique Inline" panose="00000500000000000000" pitchFamily="2" charset="0"/>
              </a:rPr>
              <a:t>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74D-441A-4F01-FB6A-FB15C4BDF3D3}"/>
              </a:ext>
            </a:extLst>
          </p:cNvPr>
          <p:cNvSpPr txBox="1"/>
          <p:nvPr/>
        </p:nvSpPr>
        <p:spPr>
          <a:xfrm>
            <a:off x="1314626" y="200685"/>
            <a:ext cx="782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Bad Choices</a:t>
            </a:r>
          </a:p>
        </p:txBody>
      </p:sp>
    </p:spTree>
    <p:extLst>
      <p:ext uri="{BB962C8B-B14F-4D97-AF65-F5344CB8AC3E}">
        <p14:creationId xmlns:p14="http://schemas.microsoft.com/office/powerpoint/2010/main" val="40433709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88C56F-1254-B0E3-887F-CBE7021E4D2C}"/>
              </a:ext>
            </a:extLst>
          </p:cNvPr>
          <p:cNvSpPr/>
          <p:nvPr/>
        </p:nvSpPr>
        <p:spPr>
          <a:xfrm>
            <a:off x="1341690" y="1220387"/>
            <a:ext cx="7802309" cy="5637613"/>
          </a:xfrm>
          <a:prstGeom prst="rect">
            <a:avLst/>
          </a:prstGeom>
          <a:solidFill>
            <a:srgbClr val="D5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3B229-493F-A7EA-A4A5-DC15FF952B96}"/>
              </a:ext>
            </a:extLst>
          </p:cNvPr>
          <p:cNvSpPr txBox="1"/>
          <p:nvPr/>
        </p:nvSpPr>
        <p:spPr>
          <a:xfrm>
            <a:off x="1355221" y="1220387"/>
            <a:ext cx="77887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Gibeonites and Israel (Joshua 9)</a:t>
            </a:r>
          </a:p>
          <a:p>
            <a:pPr algn="ctr"/>
            <a:r>
              <a:rPr lang="en-US" sz="3200" b="1" dirty="0"/>
              <a:t>Lot (Genesis 13, 19)</a:t>
            </a:r>
          </a:p>
          <a:p>
            <a:pPr algn="ctr"/>
            <a:r>
              <a:rPr lang="en-US" sz="3200" b="1" dirty="0"/>
              <a:t>Ruth (1:16)</a:t>
            </a:r>
          </a:p>
          <a:p>
            <a:pPr algn="ctr"/>
            <a:r>
              <a:rPr lang="en-US" sz="3200" b="1" dirty="0"/>
              <a:t>Daniel (1:8)</a:t>
            </a:r>
          </a:p>
          <a:p>
            <a:pPr algn="ctr"/>
            <a:r>
              <a:rPr lang="en-US" sz="3200" b="1" dirty="0"/>
              <a:t>A Son (Luke 15)</a:t>
            </a:r>
          </a:p>
          <a:p>
            <a:pPr algn="ctr"/>
            <a:r>
              <a:rPr lang="en-US" sz="3200" b="1" dirty="0"/>
              <a:t>Peter and Andrew (Matthew 4:18-20)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5DA54FC-CF18-B460-64DF-0AB039A8F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r="9035" b="6791"/>
          <a:stretch/>
        </p:blipFill>
        <p:spPr>
          <a:xfrm>
            <a:off x="0" y="0"/>
            <a:ext cx="1341690" cy="122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2A15B-E2EA-9910-E7CC-6F9B3674BF32}"/>
              </a:ext>
            </a:extLst>
          </p:cNvPr>
          <p:cNvSpPr txBox="1"/>
          <p:nvPr/>
        </p:nvSpPr>
        <p:spPr>
          <a:xfrm>
            <a:off x="418745" y="1076769"/>
            <a:ext cx="50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EF05F"/>
                </a:solidFill>
                <a:effectLst>
                  <a:glow rad="25400">
                    <a:schemeClr val="tx1">
                      <a:alpha val="90000"/>
                    </a:schemeClr>
                  </a:glow>
                </a:effectLst>
                <a:latin typeface="Nordique Inline" panose="00000500000000000000" pitchFamily="2" charset="0"/>
              </a:rPr>
              <a:t>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74D-441A-4F01-FB6A-FB15C4BDF3D3}"/>
              </a:ext>
            </a:extLst>
          </p:cNvPr>
          <p:cNvSpPr txBox="1"/>
          <p:nvPr/>
        </p:nvSpPr>
        <p:spPr>
          <a:xfrm>
            <a:off x="1314626" y="200685"/>
            <a:ext cx="782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Big Choices</a:t>
            </a:r>
          </a:p>
        </p:txBody>
      </p:sp>
    </p:spTree>
    <p:extLst>
      <p:ext uri="{BB962C8B-B14F-4D97-AF65-F5344CB8AC3E}">
        <p14:creationId xmlns:p14="http://schemas.microsoft.com/office/powerpoint/2010/main" val="2207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88C56F-1254-B0E3-887F-CBE7021E4D2C}"/>
              </a:ext>
            </a:extLst>
          </p:cNvPr>
          <p:cNvSpPr/>
          <p:nvPr/>
        </p:nvSpPr>
        <p:spPr>
          <a:xfrm>
            <a:off x="1341690" y="1220387"/>
            <a:ext cx="7802309" cy="5637613"/>
          </a:xfrm>
          <a:prstGeom prst="rect">
            <a:avLst/>
          </a:prstGeom>
          <a:solidFill>
            <a:srgbClr val="D5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3B229-493F-A7EA-A4A5-DC15FF952B96}"/>
              </a:ext>
            </a:extLst>
          </p:cNvPr>
          <p:cNvSpPr txBox="1"/>
          <p:nvPr/>
        </p:nvSpPr>
        <p:spPr>
          <a:xfrm>
            <a:off x="1355221" y="1220387"/>
            <a:ext cx="77887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Luke 18:18-23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Acts 24:24-27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Acts 26:28-29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5DA54FC-CF18-B460-64DF-0AB039A8F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r="9035" b="6791"/>
          <a:stretch/>
        </p:blipFill>
        <p:spPr>
          <a:xfrm>
            <a:off x="0" y="0"/>
            <a:ext cx="1341690" cy="122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2A15B-E2EA-9910-E7CC-6F9B3674BF32}"/>
              </a:ext>
            </a:extLst>
          </p:cNvPr>
          <p:cNvSpPr txBox="1"/>
          <p:nvPr/>
        </p:nvSpPr>
        <p:spPr>
          <a:xfrm>
            <a:off x="418745" y="1076769"/>
            <a:ext cx="50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EF05F"/>
                </a:solidFill>
                <a:effectLst>
                  <a:glow rad="25400">
                    <a:schemeClr val="tx1">
                      <a:alpha val="90000"/>
                    </a:schemeClr>
                  </a:glow>
                </a:effectLst>
                <a:latin typeface="Nordique Inline" panose="00000500000000000000" pitchFamily="2" charset="0"/>
              </a:rPr>
              <a:t>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74D-441A-4F01-FB6A-FB15C4BDF3D3}"/>
              </a:ext>
            </a:extLst>
          </p:cNvPr>
          <p:cNvSpPr txBox="1"/>
          <p:nvPr/>
        </p:nvSpPr>
        <p:spPr>
          <a:xfrm>
            <a:off x="1314626" y="200685"/>
            <a:ext cx="782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Indecisive</a:t>
            </a:r>
          </a:p>
        </p:txBody>
      </p:sp>
    </p:spTree>
    <p:extLst>
      <p:ext uri="{BB962C8B-B14F-4D97-AF65-F5344CB8AC3E}">
        <p14:creationId xmlns:p14="http://schemas.microsoft.com/office/powerpoint/2010/main" val="261667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88C56F-1254-B0E3-887F-CBE7021E4D2C}"/>
              </a:ext>
            </a:extLst>
          </p:cNvPr>
          <p:cNvSpPr/>
          <p:nvPr/>
        </p:nvSpPr>
        <p:spPr>
          <a:xfrm>
            <a:off x="1341690" y="1220387"/>
            <a:ext cx="7802309" cy="5637613"/>
          </a:xfrm>
          <a:prstGeom prst="rect">
            <a:avLst/>
          </a:prstGeom>
          <a:solidFill>
            <a:srgbClr val="D5F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3B229-493F-A7EA-A4A5-DC15FF952B96}"/>
              </a:ext>
            </a:extLst>
          </p:cNvPr>
          <p:cNvSpPr txBox="1"/>
          <p:nvPr/>
        </p:nvSpPr>
        <p:spPr>
          <a:xfrm>
            <a:off x="1355221" y="1220387"/>
            <a:ext cx="77887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Know God’s Will </a:t>
            </a:r>
          </a:p>
          <a:p>
            <a:pPr algn="ctr"/>
            <a:r>
              <a:rPr lang="en-US" sz="3200" b="1" dirty="0"/>
              <a:t>Joshua 9:14; James 1:5; Matthew 26:29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Be Instructed</a:t>
            </a:r>
          </a:p>
          <a:p>
            <a:pPr algn="ctr"/>
            <a:r>
              <a:rPr lang="en-US" sz="3200" b="1" dirty="0"/>
              <a:t>Psalm 25:4, 12; 2 Timothy 3:16; Romans 12:2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Acknowledge God</a:t>
            </a:r>
          </a:p>
          <a:p>
            <a:pPr algn="ctr"/>
            <a:r>
              <a:rPr lang="en-US" sz="3200" b="1" dirty="0"/>
              <a:t>Proverbs 3:5-6</a:t>
            </a:r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05DA54FC-CF18-B460-64DF-0AB039A8F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r="9035" b="6791"/>
          <a:stretch/>
        </p:blipFill>
        <p:spPr>
          <a:xfrm>
            <a:off x="0" y="0"/>
            <a:ext cx="1341690" cy="1220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2A15B-E2EA-9910-E7CC-6F9B3674BF32}"/>
              </a:ext>
            </a:extLst>
          </p:cNvPr>
          <p:cNvSpPr txBox="1"/>
          <p:nvPr/>
        </p:nvSpPr>
        <p:spPr>
          <a:xfrm>
            <a:off x="418745" y="1076769"/>
            <a:ext cx="50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EF05F"/>
                </a:solidFill>
                <a:effectLst>
                  <a:glow rad="25400">
                    <a:schemeClr val="tx1">
                      <a:alpha val="90000"/>
                    </a:schemeClr>
                  </a:glow>
                </a:effectLst>
                <a:latin typeface="Nordique Inline" panose="00000500000000000000" pitchFamily="2" charset="0"/>
              </a:rPr>
              <a:t>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CE74D-441A-4F01-FB6A-FB15C4BDF3D3}"/>
              </a:ext>
            </a:extLst>
          </p:cNvPr>
          <p:cNvSpPr txBox="1"/>
          <p:nvPr/>
        </p:nvSpPr>
        <p:spPr>
          <a:xfrm>
            <a:off x="1314626" y="200685"/>
            <a:ext cx="782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About Making Decisions…</a:t>
            </a:r>
          </a:p>
        </p:txBody>
      </p:sp>
    </p:spTree>
    <p:extLst>
      <p:ext uri="{BB962C8B-B14F-4D97-AF65-F5344CB8AC3E}">
        <p14:creationId xmlns:p14="http://schemas.microsoft.com/office/powerpoint/2010/main" val="281932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24061CE9-5EC0-847F-0119-06ED96D97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8" r="9035" b="6791"/>
          <a:stretch/>
        </p:blipFill>
        <p:spPr>
          <a:xfrm>
            <a:off x="0" y="0"/>
            <a:ext cx="6238430" cy="56744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5D560B-447A-0E7C-67F4-19B790050FA2}"/>
              </a:ext>
            </a:extLst>
          </p:cNvPr>
          <p:cNvSpPr txBox="1"/>
          <p:nvPr/>
        </p:nvSpPr>
        <p:spPr>
          <a:xfrm>
            <a:off x="3956704" y="922946"/>
            <a:ext cx="3965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5EF05F"/>
                </a:solidFill>
                <a:effectLst>
                  <a:glow rad="38100">
                    <a:schemeClr val="tx1">
                      <a:alpha val="90000"/>
                    </a:schemeClr>
                  </a:glow>
                </a:effectLst>
                <a:latin typeface="Nordique Inline" panose="00000500000000000000" pitchFamily="2" charset="0"/>
              </a:rPr>
              <a:t>Decision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789BD-FAC6-AE7E-926D-E774DD04C361}"/>
              </a:ext>
            </a:extLst>
          </p:cNvPr>
          <p:cNvSpPr txBox="1"/>
          <p:nvPr/>
        </p:nvSpPr>
        <p:spPr>
          <a:xfrm>
            <a:off x="3956703" y="598817"/>
            <a:ext cx="39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is YOUR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5458E7-C74E-EE84-1DFF-310DDE0D740E}"/>
              </a:ext>
            </a:extLst>
          </p:cNvPr>
          <p:cNvSpPr txBox="1"/>
          <p:nvPr/>
        </p:nvSpPr>
        <p:spPr>
          <a:xfrm>
            <a:off x="3956703" y="2020441"/>
            <a:ext cx="39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About Jesus Christ?</a:t>
            </a:r>
          </a:p>
        </p:txBody>
      </p:sp>
    </p:spTree>
    <p:extLst>
      <p:ext uri="{BB962C8B-B14F-4D97-AF65-F5344CB8AC3E}">
        <p14:creationId xmlns:p14="http://schemas.microsoft.com/office/powerpoint/2010/main" val="9686748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</TotalTime>
  <Words>152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Nordique Inline</vt:lpstr>
      <vt:lpstr>Adobe Garamond Pro</vt:lpstr>
      <vt:lpstr>Arial</vt:lpstr>
      <vt:lpstr>Calibri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1</cp:revision>
  <dcterms:created xsi:type="dcterms:W3CDTF">2023-01-10T17:56:06Z</dcterms:created>
  <dcterms:modified xsi:type="dcterms:W3CDTF">2023-01-10T18:23:28Z</dcterms:modified>
</cp:coreProperties>
</file>