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89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14"/>
      <p:italic r:id="rId15"/>
    </p:embeddedFont>
    <p:embeddedFont>
      <p:font typeface="Microsoft Sans Serif" panose="020B0604020202020204" pitchFamily="34" charset="0"/>
      <p:regular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80E"/>
    <a:srgbClr val="FEF24D"/>
    <a:srgbClr val="000000"/>
    <a:srgbClr val="4D4D4D"/>
    <a:srgbClr val="B92D14"/>
    <a:srgbClr val="35759D"/>
    <a:srgbClr val="35B19D"/>
    <a:srgbClr val="E8E8E8"/>
    <a:srgbClr val="4B9600"/>
    <a:srgbClr val="36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 autoAdjust="0"/>
    <p:restoredTop sz="95596" autoAdjust="0"/>
  </p:normalViewPr>
  <p:slideViewPr>
    <p:cSldViewPr>
      <p:cViewPr varScale="1">
        <p:scale>
          <a:sx n="107" d="100"/>
          <a:sy n="107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D7D228-9840-4924-BC28-BCC90260B0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FD7AB-768B-4BCB-A1D3-744A3EB0BE3C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2895600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23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FFFFFF"/>
                </a:solidFill>
                <a:latin typeface="Adobe Garamond Pro" panose="02020502060506020403" pitchFamily="18" charset="0"/>
              </a:rPr>
              <a:t>Praise The Lord!          </a:t>
            </a:r>
            <a:endParaRPr kumimoji="0" lang="en-US" sz="18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" panose="02020502060506020403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05600" y="0"/>
            <a:ext cx="2438400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ts val="23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Psalm 100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76400" y="0"/>
            <a:ext cx="2362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0"/>
            <a:ext cx="69342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Heavenly Worship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762000"/>
            <a:ext cx="6934200" cy="5135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Revelation 4:9-11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Revelation 7:9-12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</p:txBody>
      </p:sp>
      <p:pic>
        <p:nvPicPr>
          <p:cNvPr id="6" name="Picture 5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6894AF14-E5E4-B639-992D-4004E5488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70739"/>
          <a:stretch/>
        </p:blipFill>
        <p:spPr>
          <a:xfrm>
            <a:off x="1" y="0"/>
            <a:ext cx="1674810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2A4B82-BCB8-BC61-CBD3-0B0EEA626A63}"/>
              </a:ext>
            </a:extLst>
          </p:cNvPr>
          <p:cNvCxnSpPr>
            <a:cxnSpLocks/>
          </p:cNvCxnSpPr>
          <p:nvPr/>
        </p:nvCxnSpPr>
        <p:spPr bwMode="auto">
          <a:xfrm>
            <a:off x="1676400" y="0"/>
            <a:ext cx="0" cy="6858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6D38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CF2907C7-4C2C-467B-A13F-DBF4DA603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r="96"/>
          <a:stretch/>
        </p:blipFill>
        <p:spPr>
          <a:xfrm>
            <a:off x="1" y="0"/>
            <a:ext cx="9142410" cy="685799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304800"/>
            <a:ext cx="6934200" cy="71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6D380E">
                      <a:alpha val="40000"/>
                    </a:srgbClr>
                  </a:glow>
                </a:effectLst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Hearts Need Changed!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38400" y="2209800"/>
            <a:ext cx="6249989" cy="990599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6D380E">
                      <a:alpha val="40000"/>
                    </a:srgbClr>
                  </a:glow>
                </a:effectLst>
                <a:uLnTx/>
                <a:uFillTx/>
                <a:latin typeface="Adobe Garamond Pro" panose="02020502060506020403" pitchFamily="18" charset="0"/>
                <a:ea typeface="굴림" charset="-127"/>
              </a:rPr>
              <a:t>If </a:t>
            </a:r>
            <a:r>
              <a:rPr lang="en-US" altLang="ko-KR" sz="3600" b="1" kern="0" dirty="0">
                <a:solidFill>
                  <a:schemeClr val="bg1"/>
                </a:solidFill>
                <a:effectLst>
                  <a:glow rad="139700">
                    <a:srgbClr val="6D380E">
                      <a:alpha val="40000"/>
                    </a:srgbClr>
                  </a:glow>
                </a:effectLst>
                <a:latin typeface="Adobe Garamond Pro" panose="02020502060506020403" pitchFamily="18" charset="0"/>
                <a:ea typeface="굴림" charset="-127"/>
              </a:rPr>
              <a:t>you are </a:t>
            </a: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6D380E">
                      <a:alpha val="40000"/>
                    </a:srgbClr>
                  </a:glow>
                </a:effectLst>
                <a:uLnTx/>
                <a:uFillTx/>
                <a:latin typeface="Adobe Garamond Pro" panose="02020502060506020403" pitchFamily="18" charset="0"/>
                <a:ea typeface="굴림" charset="-127"/>
              </a:rPr>
              <a:t>not</a:t>
            </a:r>
            <a:r>
              <a:rPr kumimoji="0" lang="en-US" altLang="ko-KR" sz="36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6D380E">
                      <a:alpha val="40000"/>
                    </a:srgbClr>
                  </a:glow>
                </a:effectLst>
                <a:uLnTx/>
                <a:uFillTx/>
                <a:latin typeface="Adobe Garamond Pro" panose="02020502060506020403" pitchFamily="18" charset="0"/>
                <a:ea typeface="굴림" charset="-127"/>
              </a:rPr>
              <a:t> </a:t>
            </a: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6D380E">
                      <a:alpha val="40000"/>
                    </a:srgbClr>
                  </a:glow>
                </a:effectLst>
                <a:uLnTx/>
                <a:uFillTx/>
                <a:latin typeface="Adobe Garamond Pro" panose="02020502060506020403" pitchFamily="18" charset="0"/>
                <a:ea typeface="굴림" charset="-127"/>
              </a:rPr>
              <a:t>a joyous Christian, something is wrong.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5D9A9D8-A6E8-64A3-CC5B-FE0886046277}"/>
              </a:ext>
            </a:extLst>
          </p:cNvPr>
          <p:cNvSpPr txBox="1">
            <a:spLocks noChangeArrowheads="1"/>
          </p:cNvSpPr>
          <p:nvPr/>
        </p:nvSpPr>
        <p:spPr>
          <a:xfrm>
            <a:off x="4876800" y="3352800"/>
            <a:ext cx="4267200" cy="9905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6D380E">
                      <a:alpha val="40000"/>
                    </a:srgbClr>
                  </a:glow>
                </a:effectLst>
                <a:uLnTx/>
                <a:uFillTx/>
                <a:latin typeface="Adobe Garamond Pro" panose="02020502060506020403" pitchFamily="18" charset="0"/>
                <a:ea typeface="굴림" charset="-127"/>
              </a:rPr>
              <a:t>Do you know the joy                           of God’s salvation?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0704F04B-1813-4212-8E9D-A945BCF40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/>
          <a:stretch/>
        </p:blipFill>
        <p:spPr>
          <a:xfrm>
            <a:off x="1" y="0"/>
            <a:ext cx="9152964" cy="6857999"/>
          </a:xfrm>
          <a:prstGeom prst="rect">
            <a:avLst/>
          </a:prstGeom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96671" y="2286000"/>
            <a:ext cx="6629400" cy="990600"/>
          </a:xfrm>
        </p:spPr>
        <p:txBody>
          <a:bodyPr/>
          <a:lstStyle/>
          <a:p>
            <a:r>
              <a:rPr lang="en-US" sz="6000" b="1" dirty="0">
                <a:latin typeface="Adobe Garamond Pro" panose="02020502060506020403" pitchFamily="18" charset="0"/>
              </a:rPr>
              <a:t>Praise The Lord!</a:t>
            </a:r>
            <a:endParaRPr lang="ru-RU" sz="6000" b="1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19601" y="1905000"/>
            <a:ext cx="2133600" cy="533400"/>
          </a:xfrm>
        </p:spPr>
        <p:txBody>
          <a:bodyPr/>
          <a:lstStyle/>
          <a:p>
            <a:pPr algn="l"/>
            <a:r>
              <a:rPr lang="en-US" sz="3200" b="1" dirty="0">
                <a:latin typeface="Adobe Garamond Pro" panose="02020502060506020403" pitchFamily="18" charset="0"/>
              </a:rPr>
              <a:t>Psalm 100</a:t>
            </a:r>
            <a:endParaRPr lang="ru-RU" sz="3200" b="1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676400" y="0"/>
            <a:ext cx="2362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0"/>
            <a:ext cx="69342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Different Kinds Of Worship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81200" y="762000"/>
            <a:ext cx="7162800" cy="601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Vain Worship (Matthew 15:9)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Ignorant Worship (Acts 17:23)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Self Made (Colossians 2:23)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True Worship (John 4:24)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Directed To God (John 4:23; Matt. 4:10)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Offered “in spirit” (sincerity)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Offered “in truth” (obedience to God)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Prayer (Acts 2:42)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Lord’s Supper (Acts 2:42; 1 Cor. 11)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Apostle’s Teaching (Acts 2:42)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Singing (Eph. 5:19)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Giving (1 Cor. 16:1-2)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F35C4C45-066A-54A8-4F0A-4B071B016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70739"/>
          <a:stretch/>
        </p:blipFill>
        <p:spPr>
          <a:xfrm>
            <a:off x="1" y="0"/>
            <a:ext cx="1674810" cy="6857999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676400" y="0"/>
            <a:ext cx="0" cy="6858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6D38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76400" y="0"/>
            <a:ext cx="2362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0"/>
            <a:ext cx="69342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Worship Intended To Edify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762000"/>
            <a:ext cx="6934200" cy="5135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Hebrews 10:24-25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Psalm 22:22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799089ED-914E-AED3-9A0A-2E1300C18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70739"/>
          <a:stretch/>
        </p:blipFill>
        <p:spPr>
          <a:xfrm>
            <a:off x="1" y="0"/>
            <a:ext cx="1674810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F4ACB4-BAAC-D877-DD8A-6A83ABE7EDC8}"/>
              </a:ext>
            </a:extLst>
          </p:cNvPr>
          <p:cNvCxnSpPr>
            <a:cxnSpLocks/>
          </p:cNvCxnSpPr>
          <p:nvPr/>
        </p:nvCxnSpPr>
        <p:spPr bwMode="auto">
          <a:xfrm>
            <a:off x="1676400" y="0"/>
            <a:ext cx="0" cy="6858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6D38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76400" y="0"/>
            <a:ext cx="2362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0"/>
            <a:ext cx="69342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Joy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 &amp; Gladness (Ps. 100:1)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762000"/>
            <a:ext cx="6934200" cy="5135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Descriptions of God’s servants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2 Samuel 6:12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1 Chronicles 16:23-27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Isaiah 51:11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Psalm 5:11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1 Peter 1:8-9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Gal</a:t>
            </a:r>
            <a:r>
              <a:rPr lang="en-US" altLang="ko-KR" sz="2800" b="1" kern="0" dirty="0" err="1">
                <a:solidFill>
                  <a:srgbClr val="6D380E"/>
                </a:solidFill>
                <a:latin typeface="Adobe Garamond Pro" panose="02020502060506020403" pitchFamily="18" charset="0"/>
                <a:ea typeface="굴림" charset="-127"/>
              </a:rPr>
              <a:t>atians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 5:22 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Rom</a:t>
            </a:r>
            <a:r>
              <a:rPr lang="en-US" altLang="ko-KR" sz="2800" b="1" kern="0" dirty="0" err="1">
                <a:solidFill>
                  <a:srgbClr val="6D380E"/>
                </a:solidFill>
                <a:latin typeface="Adobe Garamond Pro" panose="02020502060506020403" pitchFamily="18" charset="0"/>
                <a:ea typeface="굴림" charset="-127"/>
              </a:rPr>
              <a:t>ans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 14:17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John 17:13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Do we have Joy</a:t>
            </a:r>
            <a:r>
              <a:rPr kumimoji="0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 and</a:t>
            </a: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 Gladness           as we worship?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</p:txBody>
      </p:sp>
      <p:pic>
        <p:nvPicPr>
          <p:cNvPr id="6" name="Picture 5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BB97CB58-8336-91FF-E3AA-B20984BB4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70739"/>
          <a:stretch/>
        </p:blipFill>
        <p:spPr>
          <a:xfrm>
            <a:off x="1" y="0"/>
            <a:ext cx="1674810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586A49-A6CF-7BBC-8BDD-61108A1AABF0}"/>
              </a:ext>
            </a:extLst>
          </p:cNvPr>
          <p:cNvCxnSpPr>
            <a:cxnSpLocks/>
          </p:cNvCxnSpPr>
          <p:nvPr/>
        </p:nvCxnSpPr>
        <p:spPr bwMode="auto">
          <a:xfrm>
            <a:off x="1676400" y="0"/>
            <a:ext cx="0" cy="6858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6D38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76400" y="0"/>
            <a:ext cx="2362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0"/>
            <a:ext cx="69342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Joyful Singing (Ps. 100:2)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762000"/>
            <a:ext cx="6934200" cy="5135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Psalm 28:7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Isaiah 12:1-6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What kind of song?                  (Eph. 5:19-20)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Do we sing with joy                       and thankfulness?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99FB9CF4-7EF1-E639-89CC-FC34F178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70739"/>
          <a:stretch/>
        </p:blipFill>
        <p:spPr>
          <a:xfrm>
            <a:off x="1" y="0"/>
            <a:ext cx="1674810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167E55-F95E-1A37-645D-2B4E7706EA21}"/>
              </a:ext>
            </a:extLst>
          </p:cNvPr>
          <p:cNvCxnSpPr>
            <a:cxnSpLocks/>
          </p:cNvCxnSpPr>
          <p:nvPr/>
        </p:nvCxnSpPr>
        <p:spPr bwMode="auto">
          <a:xfrm>
            <a:off x="1676400" y="0"/>
            <a:ext cx="0" cy="6858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6D38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76400" y="0"/>
            <a:ext cx="2362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0"/>
            <a:ext cx="71628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We Are His People (Ps. 100:3)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762000"/>
            <a:ext cx="6934200" cy="5135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Have we forgotten? 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altLang="ko-K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Habbakuk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 3:18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ko-KR" sz="2800" b="1" kern="0" dirty="0">
                <a:solidFill>
                  <a:srgbClr val="6D380E"/>
                </a:solidFill>
                <a:latin typeface="Adobe Garamond Pro" panose="02020502060506020403" pitchFamily="18" charset="0"/>
                <a:ea typeface="굴림" charset="-127"/>
              </a:rPr>
              <a:t>Psalm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 51:10-13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This underlies ALL our worship!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</p:txBody>
      </p:sp>
      <p:pic>
        <p:nvPicPr>
          <p:cNvPr id="6" name="Picture 5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92DA6F7E-5DE8-356E-32FD-E0BF696E5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70739"/>
          <a:stretch/>
        </p:blipFill>
        <p:spPr>
          <a:xfrm>
            <a:off x="1" y="0"/>
            <a:ext cx="1674810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C9893A-53FE-E197-CE36-28D4864CBB42}"/>
              </a:ext>
            </a:extLst>
          </p:cNvPr>
          <p:cNvCxnSpPr>
            <a:cxnSpLocks/>
          </p:cNvCxnSpPr>
          <p:nvPr/>
        </p:nvCxnSpPr>
        <p:spPr bwMode="auto">
          <a:xfrm>
            <a:off x="1676400" y="0"/>
            <a:ext cx="0" cy="6858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6D38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76400" y="0"/>
            <a:ext cx="2362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0"/>
            <a:ext cx="69342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Thanks &amp; Praise (Ps. 100:4)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762000"/>
            <a:ext cx="6934200" cy="5135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We ENTER with thanksgiving.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We ENTER with praise</a:t>
            </a:r>
            <a:r>
              <a:rPr kumimoji="0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          </a:t>
            </a: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(Heb. 13:15; Ps. 84:4).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Do we?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</p:txBody>
      </p:sp>
      <p:pic>
        <p:nvPicPr>
          <p:cNvPr id="6" name="Picture 5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ADA095DC-18E8-29CC-4C4A-73E326C01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70739"/>
          <a:stretch/>
        </p:blipFill>
        <p:spPr>
          <a:xfrm>
            <a:off x="1" y="0"/>
            <a:ext cx="1674810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23A4DD-654C-6CE4-A223-E409BD62A432}"/>
              </a:ext>
            </a:extLst>
          </p:cNvPr>
          <p:cNvCxnSpPr>
            <a:cxnSpLocks/>
          </p:cNvCxnSpPr>
          <p:nvPr/>
        </p:nvCxnSpPr>
        <p:spPr bwMode="auto">
          <a:xfrm>
            <a:off x="1676400" y="0"/>
            <a:ext cx="0" cy="6858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6D38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76400" y="0"/>
            <a:ext cx="2362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0"/>
            <a:ext cx="69342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The Lord Is Good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+mj-ea"/>
                <a:cs typeface="+mj-cs"/>
              </a:rPr>
              <a:t> (Ps. 100:5)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762000"/>
            <a:ext cx="6934200" cy="5135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God is love… (John 3:16)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6D380E"/>
              </a:solidFill>
              <a:effectLst/>
              <a:uLnTx/>
              <a:uFillTx/>
              <a:latin typeface="Adobe Garamond Pro" panose="02020502060506020403" pitchFamily="18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6D380E"/>
                </a:solidFill>
                <a:effectLst/>
                <a:uLnTx/>
                <a:uFillTx/>
                <a:latin typeface="Adobe Garamond Pro" panose="02020502060506020403" pitchFamily="18" charset="0"/>
                <a:ea typeface="굴림" charset="-127"/>
              </a:rPr>
              <a:t>Do we praise Him for                 His goodness and love?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</p:txBody>
      </p:sp>
      <p:pic>
        <p:nvPicPr>
          <p:cNvPr id="6" name="Picture 5" descr="A picture containing plant, tree, maple, beech&#10;&#10;Description automatically generated">
            <a:extLst>
              <a:ext uri="{FF2B5EF4-FFF2-40B4-BE49-F238E27FC236}">
                <a16:creationId xmlns:a16="http://schemas.microsoft.com/office/drawing/2014/main" id="{71D1E3BD-9E13-B8EE-F16B-EFAA1A2F3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70739"/>
          <a:stretch/>
        </p:blipFill>
        <p:spPr>
          <a:xfrm>
            <a:off x="1" y="0"/>
            <a:ext cx="1674810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0EF530-955F-2D18-6496-1967429753AE}"/>
              </a:ext>
            </a:extLst>
          </p:cNvPr>
          <p:cNvCxnSpPr>
            <a:cxnSpLocks/>
          </p:cNvCxnSpPr>
          <p:nvPr/>
        </p:nvCxnSpPr>
        <p:spPr bwMode="auto">
          <a:xfrm>
            <a:off x="1676400" y="0"/>
            <a:ext cx="0" cy="6858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6D38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478E00"/>
      </a:lt2>
      <a:accent1>
        <a:srgbClr val="5EA400"/>
      </a:accent1>
      <a:accent2>
        <a:srgbClr val="92CC00"/>
      </a:accent2>
      <a:accent3>
        <a:srgbClr val="FFFFFF"/>
      </a:accent3>
      <a:accent4>
        <a:srgbClr val="505050"/>
      </a:accent4>
      <a:accent5>
        <a:srgbClr val="B6CFAA"/>
      </a:accent5>
      <a:accent6>
        <a:srgbClr val="84B900"/>
      </a:accent6>
      <a:hlink>
        <a:srgbClr val="B3E00B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293</Words>
  <Application>Microsoft Office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Verdana</vt:lpstr>
      <vt:lpstr>Microsoft Sans Serif</vt:lpstr>
      <vt:lpstr>Adobe Garamond Pro</vt:lpstr>
      <vt:lpstr>Arial</vt:lpstr>
      <vt:lpstr>Courier New</vt:lpstr>
      <vt:lpstr>powerpoint-template-24</vt:lpstr>
      <vt:lpstr>PowerPoint Presentation</vt:lpstr>
      <vt:lpstr>Praise The Lord!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Charles Willis</cp:lastModifiedBy>
  <cp:revision>179</cp:revision>
  <dcterms:created xsi:type="dcterms:W3CDTF">2007-04-02T02:11:51Z</dcterms:created>
  <dcterms:modified xsi:type="dcterms:W3CDTF">2022-10-31T17:05:19Z</dcterms:modified>
</cp:coreProperties>
</file>