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Adobe Garamond Pro Bold" panose="02020702060506020403" pitchFamily="18" charset="0"/>
      <p:bold r:id="rId11"/>
      <p:boldItalic r:id="rId12"/>
    </p:embeddedFont>
    <p:embeddedFont>
      <p:font typeface="Impact" panose="020B0806030902050204" pitchFamily="34" charset="0"/>
      <p:regular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914"/>
    <a:srgbClr val="2F2E17"/>
    <a:srgbClr val="868442"/>
    <a:srgbClr val="B0AE5E"/>
    <a:srgbClr val="D1D0A1"/>
    <a:srgbClr val="3E3D1F"/>
    <a:srgbClr val="9F9D4F"/>
    <a:srgbClr val="66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C71A7-D673-468E-9DBC-F3DC4158DD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39BEA-5AB8-4028-BA5F-8194ADD7B2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10FDD-3C0E-4360-A078-E68F1A8F5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1929E-E4B8-4BA7-B607-B010CBD075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541DC-F82D-43B0-AFBC-E1E7ECD5A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ED57A-527F-4B82-B602-839219EFC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E6F6D-E32A-427E-92C5-AB24888018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E6A9E-FD64-4149-9216-E23F69DA6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B5BBF-2F7C-4A04-ADB0-746903D50F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7BEB3-4636-42EF-B867-44FCF2747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F2E6-6896-4624-A460-997F7E8E01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A5AC92-9328-46DE-8987-32ABFBC9B1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0"/>
            <a:ext cx="441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Removing The Spots</a:t>
            </a:r>
            <a:endParaRPr lang="en-US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477000" y="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2 Peter 3:9-14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477000" y="0"/>
            <a:ext cx="2667000" cy="6324600"/>
          </a:xfrm>
          <a:prstGeom prst="rect">
            <a:avLst/>
          </a:prstGeom>
          <a:gradFill rotWithShape="1">
            <a:gsLst>
              <a:gs pos="0">
                <a:srgbClr val="3E3D1F">
                  <a:gamma/>
                  <a:shade val="0"/>
                  <a:invGamma/>
                </a:srgbClr>
              </a:gs>
              <a:gs pos="100000">
                <a:srgbClr val="3E3D1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5943600" y="228600"/>
            <a:ext cx="2895600" cy="6400800"/>
          </a:xfrm>
          <a:prstGeom prst="rect">
            <a:avLst/>
          </a:prstGeom>
          <a:gradFill rotWithShape="1">
            <a:gsLst>
              <a:gs pos="0">
                <a:srgbClr val="666633">
                  <a:gamma/>
                  <a:shade val="0"/>
                  <a:invGamma/>
                  <a:alpha val="60001"/>
                </a:srgbClr>
              </a:gs>
              <a:gs pos="100000">
                <a:srgbClr val="666633">
                  <a:alpha val="60001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486400" y="533400"/>
            <a:ext cx="2971800" cy="63246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0"/>
                  <a:invGamma/>
                  <a:alpha val="20000"/>
                </a:schemeClr>
              </a:gs>
              <a:gs pos="100000">
                <a:schemeClr val="bg1">
                  <a:alpha val="2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33400"/>
            <a:ext cx="8382000" cy="1470025"/>
          </a:xfrm>
        </p:spPr>
        <p:txBody>
          <a:bodyPr/>
          <a:lstStyle/>
          <a:p>
            <a:r>
              <a:rPr lang="en-US" sz="7200" dirty="0">
                <a:ln>
                  <a:solidFill>
                    <a:sysClr val="windowText" lastClr="000000"/>
                  </a:solidFill>
                </a:ln>
                <a:solidFill>
                  <a:srgbClr val="9F9D4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Removing The Spots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828800"/>
            <a:ext cx="7467600" cy="609600"/>
          </a:xfrm>
        </p:spPr>
        <p:txBody>
          <a:bodyPr/>
          <a:lstStyle/>
          <a:p>
            <a:pPr algn="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1 Peter 3:9-14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09600" y="2362200"/>
            <a:ext cx="75438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D1D0A1"/>
                </a:solidFill>
                <a:latin typeface="Adobe Garamond Pro Bold" panose="02020702060506020403" pitchFamily="18" charset="0"/>
              </a:rPr>
              <a:t>Without blame (1 Thess. 5:23)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D1D0A1"/>
                </a:solidFill>
                <a:latin typeface="Adobe Garamond Pro Bold" panose="02020702060506020403" pitchFamily="18" charset="0"/>
              </a:rPr>
              <a:t>Without stain or reproach (1 Tim. 6:14)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D1D0A1"/>
                </a:solidFill>
                <a:latin typeface="Adobe Garamond Pro Bold" panose="02020702060506020403" pitchFamily="18" charset="0"/>
              </a:rPr>
              <a:t>Pure &amp; undefiled (James 1:27)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D1D0A1"/>
                </a:solidFill>
                <a:latin typeface="Adobe Garamond Pro Bold" panose="02020702060506020403" pitchFamily="18" charset="0"/>
              </a:rPr>
              <a:t>Spotless &amp; Blameless (2 Pet. 3:14)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A29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791200"/>
          </a:xfrm>
          <a:prstGeom prst="rect">
            <a:avLst/>
          </a:prstGeom>
          <a:solidFill>
            <a:srgbClr val="3E3D1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rot="10800000">
            <a:off x="1066800" y="1828800"/>
            <a:ext cx="7696200" cy="3657600"/>
          </a:xfrm>
          <a:prstGeom prst="rect">
            <a:avLst/>
          </a:prstGeom>
          <a:gradFill rotWithShape="1">
            <a:gsLst>
              <a:gs pos="0">
                <a:srgbClr val="3E3D1F">
                  <a:alpha val="20000"/>
                </a:srgbClr>
              </a:gs>
              <a:gs pos="100000">
                <a:schemeClr val="bg1">
                  <a:alpha val="2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81000" y="228600"/>
            <a:ext cx="8382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666633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rgbClr val="9F9D4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How Do We Become Spotted?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066800" y="1828800"/>
            <a:ext cx="7239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We get too close to the world</a:t>
            </a:r>
          </a:p>
          <a:p>
            <a:pPr lvl="1">
              <a:spcBef>
                <a:spcPct val="50000"/>
              </a:spcBef>
            </a:pPr>
            <a:r>
              <a:rPr lang="en-US" sz="3200" b="1" i="1" dirty="0">
                <a:solidFill>
                  <a:schemeClr val="bg1"/>
                </a:solidFill>
                <a:latin typeface="Adobe Garamond Pro Bold" panose="02020702060506020403" pitchFamily="18" charset="0"/>
                <a:cs typeface="Courier New" pitchFamily="49" charset="0"/>
              </a:rPr>
              <a:t>“Bad company corrupts good morals”       </a:t>
            </a:r>
            <a: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  <a:cs typeface="Courier New" pitchFamily="49" charset="0"/>
              </a:rPr>
              <a:t>(1 Cor. 15:33)</a:t>
            </a:r>
          </a:p>
          <a:p>
            <a:pPr lvl="1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  <a:cs typeface="Courier New" pitchFamily="49" charset="0"/>
              </a:rPr>
              <a:t>Stained by unintentional involvement in sin!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A29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791200"/>
          </a:xfrm>
          <a:prstGeom prst="rect">
            <a:avLst/>
          </a:prstGeom>
          <a:solidFill>
            <a:srgbClr val="3E3D1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rot="10800000">
            <a:off x="1066800" y="1828800"/>
            <a:ext cx="7696200" cy="3657600"/>
          </a:xfrm>
          <a:prstGeom prst="rect">
            <a:avLst/>
          </a:prstGeom>
          <a:gradFill rotWithShape="1">
            <a:gsLst>
              <a:gs pos="0">
                <a:srgbClr val="3E3D1F">
                  <a:alpha val="20000"/>
                </a:srgbClr>
              </a:gs>
              <a:gs pos="100000">
                <a:schemeClr val="bg1">
                  <a:alpha val="2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066800" y="1828800"/>
            <a:ext cx="5867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We get too close to the world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We are drawn by the world</a:t>
            </a:r>
          </a:p>
          <a:p>
            <a:pPr lvl="1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Matthew 15:18-20</a:t>
            </a:r>
          </a:p>
          <a:p>
            <a:pPr lvl="1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James 1:14-15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81000" y="228600"/>
            <a:ext cx="8382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666633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rgbClr val="9F9D4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How Do We Become Spotted?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A29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791200"/>
          </a:xfrm>
          <a:prstGeom prst="rect">
            <a:avLst/>
          </a:prstGeom>
          <a:solidFill>
            <a:srgbClr val="3E3D1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rot="10800000">
            <a:off x="1066800" y="1828800"/>
            <a:ext cx="7696200" cy="3657600"/>
          </a:xfrm>
          <a:prstGeom prst="rect">
            <a:avLst/>
          </a:prstGeom>
          <a:gradFill rotWithShape="1">
            <a:gsLst>
              <a:gs pos="0">
                <a:srgbClr val="3E3D1F">
                  <a:alpha val="20000"/>
                </a:srgbClr>
              </a:gs>
              <a:gs pos="100000">
                <a:schemeClr val="bg1">
                  <a:alpha val="2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66800" y="1828800"/>
            <a:ext cx="76962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We get too close to the world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We are drawn by the world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Sin spreads</a:t>
            </a:r>
          </a:p>
          <a:p>
            <a:pPr lvl="1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If we allow one sin, our attitude toward staying clean changes!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81000" y="228600"/>
            <a:ext cx="8382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666633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rgbClr val="9F9D4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How Do We Become Spotted?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A29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791200"/>
          </a:xfrm>
          <a:prstGeom prst="rect">
            <a:avLst/>
          </a:prstGeom>
          <a:solidFill>
            <a:srgbClr val="3E3D1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 rot="10800000">
            <a:off x="1066800" y="1828800"/>
            <a:ext cx="7696200" cy="3657600"/>
          </a:xfrm>
          <a:prstGeom prst="rect">
            <a:avLst/>
          </a:prstGeom>
          <a:gradFill rotWithShape="1">
            <a:gsLst>
              <a:gs pos="0">
                <a:srgbClr val="3E3D1F">
                  <a:alpha val="20000"/>
                </a:srgbClr>
              </a:gs>
              <a:gs pos="100000">
                <a:schemeClr val="bg1">
                  <a:alpha val="2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66800" y="1828800"/>
            <a:ext cx="58674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We get too close to the world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We are drawn by the world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Sin spreads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We intend to sin</a:t>
            </a:r>
          </a:p>
          <a:p>
            <a:pPr>
              <a:spcBef>
                <a:spcPct val="50000"/>
              </a:spcBef>
            </a:pPr>
            <a:endParaRPr lang="en-US" sz="2800" dirty="0">
              <a:solidFill>
                <a:schemeClr val="bg1"/>
              </a:solidFill>
              <a:latin typeface="Lane - Narrow" pitchFamily="2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81000" y="228600"/>
            <a:ext cx="8382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666633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rgbClr val="9F9D4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How Do We Become Spotted?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267200" y="3810000"/>
            <a:ext cx="4495800" cy="141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>
              <a:lnSpc>
                <a:spcPts val="20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1 John 2:15; James 4:4</a:t>
            </a:r>
          </a:p>
          <a:p>
            <a:pPr lvl="1">
              <a:lnSpc>
                <a:spcPts val="20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Galatians 4:9</a:t>
            </a:r>
          </a:p>
          <a:p>
            <a:pPr lvl="1">
              <a:lnSpc>
                <a:spcPts val="2000"/>
              </a:lnSpc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2 Peter 2:9-10, 20-22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A29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791200"/>
          </a:xfrm>
          <a:prstGeom prst="rect">
            <a:avLst/>
          </a:prstGeom>
          <a:solidFill>
            <a:srgbClr val="3E3D1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 rot="10800000">
            <a:off x="1066800" y="1828800"/>
            <a:ext cx="7696200" cy="3657600"/>
          </a:xfrm>
          <a:prstGeom prst="rect">
            <a:avLst/>
          </a:prstGeom>
          <a:gradFill rotWithShape="1">
            <a:gsLst>
              <a:gs pos="0">
                <a:srgbClr val="3E3D1F">
                  <a:alpha val="20000"/>
                </a:srgbClr>
              </a:gs>
              <a:gs pos="100000">
                <a:schemeClr val="bg1">
                  <a:alpha val="2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1905000"/>
            <a:ext cx="55626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Ephesians 5:26</a:t>
            </a:r>
          </a:p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Hebrews 10:22 </a:t>
            </a:r>
            <a: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(bodies washed)</a:t>
            </a:r>
          </a:p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1 Peter 1:22 </a:t>
            </a:r>
            <a:r>
              <a:rPr lang="en-US" sz="32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(obedience)</a:t>
            </a:r>
            <a:endParaRPr lang="en-US" sz="2800" b="1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2 Corinthians 7:1</a:t>
            </a:r>
          </a:p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Titus 1:15-16</a:t>
            </a:r>
          </a:p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1 John 1:9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666633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rgbClr val="9F9D4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How Do We Become Clean?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 rot="10800000">
            <a:off x="5181600" y="2931855"/>
            <a:ext cx="3581400" cy="2554545"/>
          </a:xfrm>
          <a:prstGeom prst="rect">
            <a:avLst/>
          </a:prstGeom>
          <a:gradFill rotWithShape="1">
            <a:gsLst>
              <a:gs pos="0">
                <a:srgbClr val="3E3D1F">
                  <a:alpha val="20000"/>
                </a:srgbClr>
              </a:gs>
              <a:gs pos="100000">
                <a:schemeClr val="bg1">
                  <a:alpha val="2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143500" y="2957037"/>
            <a:ext cx="3657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The beauty of the gospel message: we </a:t>
            </a:r>
            <a:r>
              <a:rPr lang="en-US" sz="3200" dirty="0">
                <a:ln w="28575">
                  <a:solidFill>
                    <a:sysClr val="windowText" lastClr="000000"/>
                  </a:solidFill>
                </a:ln>
                <a:solidFill>
                  <a:srgbClr val="9F9D4F"/>
                </a:solidFill>
                <a:latin typeface="Impact" pitchFamily="34" charset="0"/>
              </a:rPr>
              <a:t>CAN</a:t>
            </a:r>
            <a:r>
              <a:rPr lang="en-US" sz="3200" dirty="0">
                <a:ln w="2857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 </a:t>
            </a: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be made clean by the blood of Christ!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A29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791200"/>
          </a:xfrm>
          <a:prstGeom prst="rect">
            <a:avLst/>
          </a:prstGeom>
          <a:solidFill>
            <a:srgbClr val="3E3D1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04800" y="381000"/>
            <a:ext cx="8153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666633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rgbClr val="9F9D4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How Do We </a:t>
            </a:r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Impact" pitchFamily="34" charset="0"/>
              </a:rPr>
              <a:t>Stay</a:t>
            </a:r>
            <a:r>
              <a:rPr lang="en-US" sz="5400" dirty="0">
                <a:ln>
                  <a:solidFill>
                    <a:sysClr val="windowText" lastClr="000000"/>
                  </a:solidFill>
                </a:ln>
                <a:solidFill>
                  <a:srgbClr val="9F9D4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Impact" pitchFamily="34" charset="0"/>
              </a:rPr>
              <a:t> Clean?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 rot="10800000">
            <a:off x="1066800" y="1828800"/>
            <a:ext cx="7696200" cy="3657600"/>
          </a:xfrm>
          <a:prstGeom prst="rect">
            <a:avLst/>
          </a:prstGeom>
          <a:gradFill rotWithShape="1">
            <a:gsLst>
              <a:gs pos="0">
                <a:srgbClr val="3E3D1F">
                  <a:alpha val="20000"/>
                </a:srgbClr>
              </a:gs>
              <a:gs pos="100000">
                <a:schemeClr val="bg1">
                  <a:alpha val="2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4000" y="2133600"/>
            <a:ext cx="5334000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Keep Pure Thoughts                                            </a:t>
            </a:r>
            <a:r>
              <a:rPr lang="en-US" sz="28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(Phil. 4:8; 2 Cor. 10:5)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Put Sin Away From Us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Be Separate From The World                                </a:t>
            </a:r>
            <a:r>
              <a:rPr lang="en-US" sz="2800" b="1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(1 Thess. 5:22; Phil. 2:15)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2A29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791200"/>
          </a:xfrm>
          <a:prstGeom prst="rect">
            <a:avLst/>
          </a:prstGeom>
          <a:solidFill>
            <a:srgbClr val="3E3D1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10800000">
            <a:off x="1066800" y="1828800"/>
            <a:ext cx="7696200" cy="3657600"/>
          </a:xfrm>
          <a:prstGeom prst="rect">
            <a:avLst/>
          </a:prstGeom>
          <a:gradFill rotWithShape="1">
            <a:gsLst>
              <a:gs pos="0">
                <a:srgbClr val="3E3D1F">
                  <a:alpha val="20000"/>
                </a:srgbClr>
              </a:gs>
              <a:gs pos="100000">
                <a:schemeClr val="bg1">
                  <a:alpha val="20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7200" dirty="0">
                <a:ln>
                  <a:solidFill>
                    <a:sysClr val="windowText" lastClr="000000"/>
                  </a:solidFill>
                </a:ln>
                <a:solidFill>
                  <a:srgbClr val="9F9D4F"/>
                </a:solidFill>
                <a:latin typeface="Impact" pitchFamily="34" charset="0"/>
              </a:rPr>
              <a:t>Given Robe of White</a:t>
            </a:r>
            <a:endParaRPr lang="en-US" sz="5400" dirty="0">
              <a:ln>
                <a:solidFill>
                  <a:sysClr val="windowText" lastClr="000000"/>
                </a:solidFill>
              </a:ln>
              <a:solidFill>
                <a:srgbClr val="9F9D4F"/>
              </a:solidFill>
              <a:latin typeface="Impact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66800" y="2286000"/>
            <a:ext cx="769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Revelation 6-7</a:t>
            </a:r>
          </a:p>
          <a:p>
            <a:pPr algn="ctr"/>
            <a:b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</a:b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How do you appear before God?</a:t>
            </a:r>
          </a:p>
          <a:p>
            <a:pPr algn="ctr"/>
            <a:b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</a:br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act" pitchFamily="34" charset="0"/>
              </a:rPr>
              <a:t>We can’t afford to wait till judgment day.</a:t>
            </a:r>
            <a:endParaRPr lang="en-US" sz="5400" dirty="0">
              <a:ln>
                <a:solidFill>
                  <a:sysClr val="windowText" lastClr="000000"/>
                </a:solidFill>
              </a:ln>
              <a:solidFill>
                <a:srgbClr val="9F9D4F"/>
              </a:solidFill>
              <a:latin typeface="Impact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5257800"/>
            <a:ext cx="899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 dirty="0">
                <a:ln w="28575">
                  <a:solidFill>
                    <a:schemeClr val="tx1"/>
                  </a:solidFill>
                </a:ln>
                <a:solidFill>
                  <a:srgbClr val="9F9D4F"/>
                </a:solidFill>
                <a:latin typeface="Impact" pitchFamily="34" charset="0"/>
              </a:rPr>
              <a:t> </a:t>
            </a:r>
            <a:r>
              <a:rPr lang="en-US" sz="5400" dirty="0">
                <a:ln w="28575">
                  <a:solidFill>
                    <a:schemeClr val="tx1"/>
                  </a:solidFill>
                </a:ln>
                <a:solidFill>
                  <a:srgbClr val="9F9D4F"/>
                </a:solidFill>
                <a:latin typeface="Impact" pitchFamily="34" charset="0"/>
              </a:rPr>
              <a:t>The time of cleansing is now!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291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Lane - Narrow</vt:lpstr>
      <vt:lpstr>Impact</vt:lpstr>
      <vt:lpstr>Arial</vt:lpstr>
      <vt:lpstr>Adobe Garamond Pro Bold</vt:lpstr>
      <vt:lpstr>Default Design</vt:lpstr>
      <vt:lpstr>PowerPoint Presentation</vt:lpstr>
      <vt:lpstr>Removing The Spots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 Willis</cp:lastModifiedBy>
  <cp:revision>8</cp:revision>
  <dcterms:created xsi:type="dcterms:W3CDTF">2008-04-07T16:38:48Z</dcterms:created>
  <dcterms:modified xsi:type="dcterms:W3CDTF">2022-10-03T17:14:39Z</dcterms:modified>
</cp:coreProperties>
</file>