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Adobe Garamond Pro" panose="02020502060506020403" pitchFamily="18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oudy Old Style" panose="02020502050305020303" pitchFamily="18" charset="0"/>
      <p:regular r:id="rId14"/>
      <p:bold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16C"/>
    <a:srgbClr val="8AA4BF"/>
    <a:srgbClr val="376282"/>
    <a:srgbClr val="FFFF99"/>
    <a:srgbClr val="33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91A5-BF7D-46B8-B733-2AA4B757D8B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37CC-228A-40C9-8886-DDA9C7D59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91A5-BF7D-46B8-B733-2AA4B757D8B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37CC-228A-40C9-8886-DDA9C7D59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91A5-BF7D-46B8-B733-2AA4B757D8B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37CC-228A-40C9-8886-DDA9C7D59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91A5-BF7D-46B8-B733-2AA4B757D8B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37CC-228A-40C9-8886-DDA9C7D59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91A5-BF7D-46B8-B733-2AA4B757D8B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37CC-228A-40C9-8886-DDA9C7D59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91A5-BF7D-46B8-B733-2AA4B757D8B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37CC-228A-40C9-8886-DDA9C7D59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91A5-BF7D-46B8-B733-2AA4B757D8B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37CC-228A-40C9-8886-DDA9C7D59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91A5-BF7D-46B8-B733-2AA4B757D8B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37CC-228A-40C9-8886-DDA9C7D59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91A5-BF7D-46B8-B733-2AA4B757D8B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37CC-228A-40C9-8886-DDA9C7D59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91A5-BF7D-46B8-B733-2AA4B757D8B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37CC-228A-40C9-8886-DDA9C7D59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91A5-BF7D-46B8-B733-2AA4B757D8B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37CC-228A-40C9-8886-DDA9C7D59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C91A5-BF7D-46B8-B733-2AA4B757D8B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37CC-228A-40C9-8886-DDA9C7D597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2438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Adobe Garamond Pro" panose="02020502060506020403" pitchFamily="18" charset="0"/>
              </a:rPr>
              <a:t>Overcoming</a:t>
            </a: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aramond Pro" panose="02020502060506020403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48400" y="0"/>
            <a:ext cx="28956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John 16:33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com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762500" cy="36290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28600" y="0"/>
            <a:ext cx="8915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oudy Old Style" panose="02020502050305020303" pitchFamily="18" charset="0"/>
              </a:rPr>
              <a:t>English: </a:t>
            </a:r>
          </a:p>
          <a:p>
            <a:r>
              <a:rPr lang="en-US" sz="3600" dirty="0">
                <a:latin typeface="Goudy Old Style" panose="02020502050305020303" pitchFamily="18" charset="0"/>
              </a:rPr>
              <a:t>	(1) To defeat </a:t>
            </a:r>
          </a:p>
          <a:p>
            <a:r>
              <a:rPr lang="en-US" sz="3600" dirty="0">
                <a:latin typeface="Goudy Old Style" panose="02020502050305020303" pitchFamily="18" charset="0"/>
              </a:rPr>
              <a:t>	(2) To gain control of </a:t>
            </a:r>
          </a:p>
          <a:p>
            <a:r>
              <a:rPr lang="en-US" sz="3600" dirty="0">
                <a:latin typeface="Goudy Old Style" panose="02020502050305020303" pitchFamily="18" charset="0"/>
              </a:rPr>
              <a:t>	(3) To affect</a:t>
            </a:r>
          </a:p>
          <a:p>
            <a:endParaRPr lang="en-US" sz="2400" dirty="0">
              <a:latin typeface="Goudy Old Style" panose="02020502050305020303" pitchFamily="18" charset="0"/>
            </a:endParaRPr>
          </a:p>
          <a:p>
            <a:r>
              <a:rPr lang="en-US" sz="3600" dirty="0">
                <a:latin typeface="Goudy Old Style" panose="02020502050305020303" pitchFamily="18" charset="0"/>
              </a:rPr>
              <a:t>Greek is “</a:t>
            </a:r>
            <a:r>
              <a:rPr lang="en-US" sz="3600" dirty="0" err="1">
                <a:latin typeface="Goudy Old Style" panose="02020502050305020303" pitchFamily="18" charset="0"/>
              </a:rPr>
              <a:t>nikao</a:t>
            </a:r>
            <a:r>
              <a:rPr lang="en-US" sz="3600" dirty="0">
                <a:latin typeface="Goudy Old Style" panose="02020502050305020303" pitchFamily="18" charset="0"/>
              </a:rPr>
              <a:t>”: </a:t>
            </a:r>
          </a:p>
          <a:p>
            <a:r>
              <a:rPr lang="en-US" sz="3600" dirty="0">
                <a:latin typeface="Goudy Old Style" panose="02020502050305020303" pitchFamily="18" charset="0"/>
              </a:rPr>
              <a:t>	(Strong’s) To subdue  </a:t>
            </a:r>
          </a:p>
          <a:p>
            <a:r>
              <a:rPr lang="en-US" sz="3600" dirty="0">
                <a:latin typeface="Goudy Old Style" panose="02020502050305020303" pitchFamily="18" charset="0"/>
              </a:rPr>
              <a:t>	(Thayer) To conquer…carry off the victory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1B46D1-BF6E-2123-FD03-48AB1617F6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 b="75026"/>
          <a:stretch/>
        </p:blipFill>
        <p:spPr>
          <a:xfrm>
            <a:off x="0" y="4800600"/>
            <a:ext cx="9144000" cy="18288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6D4792-0479-5E1B-6A20-A68F458A9702}"/>
              </a:ext>
            </a:extLst>
          </p:cNvPr>
          <p:cNvCxnSpPr/>
          <p:nvPr/>
        </p:nvCxnSpPr>
        <p:spPr>
          <a:xfrm>
            <a:off x="0" y="4800600"/>
            <a:ext cx="9144000" cy="1588"/>
          </a:xfrm>
          <a:prstGeom prst="line">
            <a:avLst/>
          </a:prstGeom>
          <a:ln w="38100">
            <a:solidFill>
              <a:srgbClr val="2E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92187D-BBA2-B617-0955-2209647B5622}"/>
              </a:ext>
            </a:extLst>
          </p:cNvPr>
          <p:cNvCxnSpPr/>
          <p:nvPr/>
        </p:nvCxnSpPr>
        <p:spPr>
          <a:xfrm>
            <a:off x="-13580" y="6620394"/>
            <a:ext cx="9144000" cy="1588"/>
          </a:xfrm>
          <a:prstGeom prst="line">
            <a:avLst/>
          </a:prstGeom>
          <a:ln w="38100">
            <a:solidFill>
              <a:srgbClr val="2E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7FB4113-44E9-D9C0-E129-0A83C52E03F6}"/>
              </a:ext>
            </a:extLst>
          </p:cNvPr>
          <p:cNvSpPr/>
          <p:nvPr/>
        </p:nvSpPr>
        <p:spPr>
          <a:xfrm>
            <a:off x="0" y="4249291"/>
            <a:ext cx="9144000" cy="19137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oudy Old Style" panose="02020502050305020303" pitchFamily="18" charset="0"/>
              </a:rPr>
              <a:t>OVERCOMING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64C090-2E86-6D47-6053-025DCA5E53EA}"/>
              </a:ext>
            </a:extLst>
          </p:cNvPr>
          <p:cNvSpPr/>
          <p:nvPr/>
        </p:nvSpPr>
        <p:spPr>
          <a:xfrm>
            <a:off x="13580" y="5992884"/>
            <a:ext cx="9144000" cy="6395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800" b="1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oudy Old Style" panose="02020502050305020303" pitchFamily="18" charset="0"/>
              </a:rPr>
              <a:t>John 16:33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5B4EB6-D6DF-B720-3AFD-0F9AB5531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 b="75026"/>
          <a:stretch/>
        </p:blipFill>
        <p:spPr>
          <a:xfrm>
            <a:off x="0" y="5410200"/>
            <a:ext cx="9144000" cy="10479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410200"/>
            <a:ext cx="9144000" cy="1588"/>
          </a:xfrm>
          <a:prstGeom prst="line">
            <a:avLst/>
          </a:prstGeom>
          <a:ln w="38100">
            <a:solidFill>
              <a:srgbClr val="2E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  <a:ln w="38100">
            <a:solidFill>
              <a:srgbClr val="2E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5867400"/>
            <a:ext cx="9144000" cy="775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8800" b="1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oudy Old Style" panose="02020502050305020303" pitchFamily="18" charset="0"/>
              </a:rPr>
              <a:t>OVERCOMING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1"/>
                  </a:solidFill>
                </a:ln>
                <a:solidFill>
                  <a:srgbClr val="8AA4BF"/>
                </a:solidFill>
                <a:latin typeface="Goudy Old Style" panose="02020502050305020303" pitchFamily="18" charset="0"/>
              </a:rPr>
              <a:t>Jesus Overcame The World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2117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Goudy Old Style" panose="02020502050305020303" pitchFamily="18" charset="0"/>
              </a:rPr>
              <a:t>We live in two states (John 16:33):</a:t>
            </a:r>
          </a:p>
          <a:p>
            <a:pPr>
              <a:buNone/>
            </a:pPr>
            <a:r>
              <a:rPr lang="en-US" b="1" dirty="0">
                <a:latin typeface="Goudy Old Style" panose="02020502050305020303" pitchFamily="18" charset="0"/>
              </a:rPr>
              <a:t>		 “In Him” and “In the world”</a:t>
            </a:r>
          </a:p>
          <a:p>
            <a:pPr>
              <a:buNone/>
            </a:pPr>
            <a:r>
              <a:rPr lang="en-US" b="1" dirty="0">
                <a:latin typeface="Goudy Old Style" panose="02020502050305020303" pitchFamily="18" charset="0"/>
              </a:rPr>
              <a:t>Jesus was the man of sorrows:</a:t>
            </a:r>
          </a:p>
          <a:p>
            <a:pPr>
              <a:buNone/>
            </a:pPr>
            <a:r>
              <a:rPr lang="en-US" b="1" dirty="0">
                <a:latin typeface="Goudy Old Style" panose="02020502050305020303" pitchFamily="18" charset="0"/>
              </a:rPr>
              <a:t>		Physical sorrows</a:t>
            </a:r>
          </a:p>
          <a:p>
            <a:pPr>
              <a:buNone/>
            </a:pPr>
            <a:r>
              <a:rPr lang="en-US" b="1" dirty="0">
                <a:latin typeface="Goudy Old Style" panose="02020502050305020303" pitchFamily="18" charset="0"/>
              </a:rPr>
              <a:t>		Burdens He bore (1 John 2:2)</a:t>
            </a:r>
          </a:p>
          <a:p>
            <a:pPr>
              <a:buNone/>
            </a:pPr>
            <a:r>
              <a:rPr lang="en-US" b="1" dirty="0">
                <a:latin typeface="Goudy Old Style" panose="02020502050305020303" pitchFamily="18" charset="0"/>
              </a:rPr>
              <a:t>		The center of attack (Heb. 4:15; Matt 4)</a:t>
            </a:r>
          </a:p>
          <a:p>
            <a:pPr>
              <a:buNone/>
            </a:pPr>
            <a:r>
              <a:rPr lang="en-US" b="1" dirty="0">
                <a:latin typeface="Goudy Old Style" panose="02020502050305020303" pitchFamily="18" charset="0"/>
              </a:rPr>
              <a:t>		Jesus overcame Satan (Heb. 2:14-15)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rgbClr val="8AA4BF"/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We Are To Overcome The World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457200" y="914400"/>
            <a:ext cx="8686800" cy="52117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“Take courage”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(John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 16:33)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anose="02020502050305020303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1 John 4:4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“…greater is He who is in you…”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1 John 5:4-5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“…this is the victory…”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Romans 12:21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“…overcome evil with good”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		(2 Pet. 2:19-20; Rom. 6:16)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1 John 2:14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“…you have overcome the evil one”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A73C2C-00CD-0EC7-E877-F3FCF77B6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 b="75026"/>
          <a:stretch/>
        </p:blipFill>
        <p:spPr>
          <a:xfrm>
            <a:off x="0" y="5410200"/>
            <a:ext cx="9144000" cy="104793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CCDD7F-C56B-0247-9D13-467588167E7D}"/>
              </a:ext>
            </a:extLst>
          </p:cNvPr>
          <p:cNvCxnSpPr/>
          <p:nvPr/>
        </p:nvCxnSpPr>
        <p:spPr>
          <a:xfrm>
            <a:off x="0" y="5410200"/>
            <a:ext cx="9144000" cy="1588"/>
          </a:xfrm>
          <a:prstGeom prst="line">
            <a:avLst/>
          </a:prstGeom>
          <a:ln w="38100">
            <a:solidFill>
              <a:srgbClr val="2E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0AAFEF-B256-FB0F-D5B0-64D298D59FA1}"/>
              </a:ext>
            </a:extLst>
          </p:cNvPr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  <a:ln w="38100">
            <a:solidFill>
              <a:srgbClr val="2E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A57739D-BB9B-C9FF-05D0-AC5F31218D77}"/>
              </a:ext>
            </a:extLst>
          </p:cNvPr>
          <p:cNvSpPr/>
          <p:nvPr/>
        </p:nvSpPr>
        <p:spPr>
          <a:xfrm>
            <a:off x="0" y="5867400"/>
            <a:ext cx="9144000" cy="775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8800" b="1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oudy Old Style" panose="02020502050305020303" pitchFamily="18" charset="0"/>
              </a:rPr>
              <a:t>OVERCOMING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12700">
                  <a:solidFill>
                    <a:schemeClr val="tx1"/>
                  </a:solidFill>
                </a:ln>
                <a:solidFill>
                  <a:srgbClr val="8AA4BF"/>
                </a:solidFill>
                <a:latin typeface="Goudy Old Style" panose="02020502050305020303" pitchFamily="18" charset="0"/>
                <a:ea typeface="+mj-ea"/>
                <a:cs typeface="+mj-cs"/>
              </a:rPr>
              <a:t>Blessings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rgbClr val="8AA4BF"/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 To Those Who Overcome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457200" y="685800"/>
            <a:ext cx="8686800" cy="5440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latin typeface="Goudy Old Style" panose="02020502050305020303" pitchFamily="18" charset="0"/>
              </a:rPr>
              <a:t>Rev. 2:7 </a:t>
            </a:r>
            <a:r>
              <a:rPr lang="en-US" sz="3200" b="1" i="1" dirty="0">
                <a:latin typeface="Goudy Old Style" panose="02020502050305020303" pitchFamily="18" charset="0"/>
              </a:rPr>
              <a:t>“…tree of life…”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anose="02020502050305020303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Rev. 2:11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“…not hurt by the second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 death”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anose="02020502050305020303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latin typeface="Goudy Old Style" panose="02020502050305020303" pitchFamily="18" charset="0"/>
              </a:rPr>
              <a:t>Rev. 2:17 </a:t>
            </a:r>
            <a:r>
              <a:rPr lang="en-US" sz="3200" b="1" i="1" dirty="0">
                <a:latin typeface="Goudy Old Style" panose="02020502050305020303" pitchFamily="18" charset="0"/>
              </a:rPr>
              <a:t>“…a white stone…”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anose="02020502050305020303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Rev. 2:26-28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“…the morning star…”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Rev. 3:5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“…I will confess </a:t>
            </a:r>
            <a:r>
              <a:rPr lang="en-US" sz="3200" b="1" i="1" dirty="0">
                <a:latin typeface="Goudy Old Style" panose="02020502050305020303" pitchFamily="18" charset="0"/>
              </a:rPr>
              <a:t>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is name…”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Rev. 3:12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“…I will write on him…”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latin typeface="Goudy Old Style" panose="02020502050305020303" pitchFamily="18" charset="0"/>
              </a:rPr>
              <a:t>Rev. 3:21 </a:t>
            </a:r>
            <a:r>
              <a:rPr lang="en-US" sz="3200" b="1" i="1" dirty="0">
                <a:latin typeface="Goudy Old Style" panose="02020502050305020303" pitchFamily="18" charset="0"/>
              </a:rPr>
              <a:t>“…sit down with Me on My throne…”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Rev. 21:7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“…he will be My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 son…”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anose="020205020503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3A46C-0B6A-EFBA-039F-DCD4BB3E5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 b="75026"/>
          <a:stretch/>
        </p:blipFill>
        <p:spPr>
          <a:xfrm>
            <a:off x="0" y="5410200"/>
            <a:ext cx="9144000" cy="104793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BE44FD-ACE8-5F90-91A6-EFDC43FE0494}"/>
              </a:ext>
            </a:extLst>
          </p:cNvPr>
          <p:cNvCxnSpPr/>
          <p:nvPr/>
        </p:nvCxnSpPr>
        <p:spPr>
          <a:xfrm>
            <a:off x="0" y="5410200"/>
            <a:ext cx="9144000" cy="1588"/>
          </a:xfrm>
          <a:prstGeom prst="line">
            <a:avLst/>
          </a:prstGeom>
          <a:ln w="38100">
            <a:solidFill>
              <a:srgbClr val="2E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75EC16-785F-B366-A403-FBBA6D528778}"/>
              </a:ext>
            </a:extLst>
          </p:cNvPr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  <a:ln w="38100">
            <a:solidFill>
              <a:srgbClr val="2E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C7FA185-7BEF-69D9-634C-AE4CC7C8BCAA}"/>
              </a:ext>
            </a:extLst>
          </p:cNvPr>
          <p:cNvSpPr/>
          <p:nvPr/>
        </p:nvSpPr>
        <p:spPr>
          <a:xfrm>
            <a:off x="0" y="5867400"/>
            <a:ext cx="9144000" cy="775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8800" b="1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oudy Old Style" panose="02020502050305020303" pitchFamily="18" charset="0"/>
              </a:rPr>
              <a:t>OVERCOMING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 txBox="1">
            <a:spLocks/>
          </p:cNvSpPr>
          <p:nvPr/>
        </p:nvSpPr>
        <p:spPr>
          <a:xfrm>
            <a:off x="0" y="3657600"/>
            <a:ext cx="9144000" cy="2133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rgbClr val="2E516C"/>
                </a:solidFill>
                <a:latin typeface="Goudy Old Style" panose="02020502050305020303" pitchFamily="18" charset="0"/>
                <a:ea typeface="+mj-ea"/>
                <a:cs typeface="+mj-cs"/>
              </a:rPr>
              <a:t>Will Jesus say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rgbClr val="2E516C"/>
                </a:solidFill>
                <a:latin typeface="Goudy Old Style" panose="02020502050305020303" pitchFamily="18" charset="0"/>
                <a:ea typeface="+mj-ea"/>
                <a:cs typeface="+mj-cs"/>
              </a:rPr>
              <a:t>YOU have overcome?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solidFill>
                <a:srgbClr val="2E516C"/>
              </a:solidFill>
              <a:effectLst/>
              <a:uLnTx/>
              <a:uFillTx/>
              <a:latin typeface="Goudy Old Style" panose="02020502050305020303" pitchFamily="18" charset="0"/>
              <a:ea typeface="+mj-ea"/>
              <a:cs typeface="+mj-cs"/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latin typeface="Goudy Old Style" panose="02020502050305020303" pitchFamily="18" charset="0"/>
              </a:rPr>
              <a:t>Jesus Overcame The World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anose="02020502050305020303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anose="02020502050305020303" pitchFamily="18" charset="0"/>
              </a:rPr>
              <a:t>We Are To Overcome The World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latin typeface="Goudy Old Style" panose="02020502050305020303" pitchFamily="18" charset="0"/>
              </a:rPr>
              <a:t>Blessings Promised To Those Who Overcome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anose="020205020503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3EAECF-F109-48CC-7405-C88B6E338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 b="75026"/>
          <a:stretch/>
        </p:blipFill>
        <p:spPr>
          <a:xfrm>
            <a:off x="-7545" y="228600"/>
            <a:ext cx="9144000" cy="104793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D43778-853F-F899-AC60-368E60B43CEA}"/>
              </a:ext>
            </a:extLst>
          </p:cNvPr>
          <p:cNvCxnSpPr/>
          <p:nvPr/>
        </p:nvCxnSpPr>
        <p:spPr>
          <a:xfrm>
            <a:off x="-7545" y="228600"/>
            <a:ext cx="9144000" cy="1588"/>
          </a:xfrm>
          <a:prstGeom prst="line">
            <a:avLst/>
          </a:prstGeom>
          <a:ln w="38100">
            <a:solidFill>
              <a:srgbClr val="2E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CED295-DAD9-C0D7-B9B0-D0D6CC284A75}"/>
              </a:ext>
            </a:extLst>
          </p:cNvPr>
          <p:cNvCxnSpPr/>
          <p:nvPr/>
        </p:nvCxnSpPr>
        <p:spPr>
          <a:xfrm>
            <a:off x="-7545" y="1295400"/>
            <a:ext cx="9144000" cy="1588"/>
          </a:xfrm>
          <a:prstGeom prst="line">
            <a:avLst/>
          </a:prstGeom>
          <a:ln w="38100">
            <a:solidFill>
              <a:srgbClr val="2E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484B006-6C6E-ED64-6CA1-B46CCD25F0E6}"/>
              </a:ext>
            </a:extLst>
          </p:cNvPr>
          <p:cNvSpPr/>
          <p:nvPr/>
        </p:nvSpPr>
        <p:spPr>
          <a:xfrm>
            <a:off x="-7545" y="685800"/>
            <a:ext cx="9144000" cy="775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8800" b="1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oudy Old Style" panose="02020502050305020303" pitchFamily="18" charset="0"/>
              </a:rPr>
              <a:t>OVERCOMING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296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Adobe Garamond Pro</vt:lpstr>
      <vt:lpstr>Arial</vt:lpstr>
      <vt:lpstr>Goudy Old Style</vt:lpstr>
      <vt:lpstr>Office Theme</vt:lpstr>
      <vt:lpstr>PowerPoint Presentation</vt:lpstr>
      <vt:lpstr>PowerPoint Presentation</vt:lpstr>
      <vt:lpstr>Jesus Overcame The World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Charles Willis</cp:lastModifiedBy>
  <cp:revision>9</cp:revision>
  <dcterms:created xsi:type="dcterms:W3CDTF">2015-09-09T14:53:47Z</dcterms:created>
  <dcterms:modified xsi:type="dcterms:W3CDTF">2022-10-24T15:58:20Z</dcterms:modified>
</cp:coreProperties>
</file>