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9" r:id="rId8"/>
    <p:sldId id="260" r:id="rId9"/>
    <p:sldId id="270" r:id="rId10"/>
    <p:sldId id="271" r:id="rId11"/>
    <p:sldId id="261" r:id="rId12"/>
    <p:sldId id="272" r:id="rId13"/>
    <p:sldId id="273" r:id="rId14"/>
    <p:sldId id="274" r:id="rId15"/>
    <p:sldId id="275" r:id="rId16"/>
    <p:sldId id="276" r:id="rId17"/>
    <p:sldId id="277" r:id="rId18"/>
    <p:sldId id="262" r:id="rId19"/>
    <p:sldId id="278" r:id="rId20"/>
    <p:sldId id="280" r:id="rId21"/>
    <p:sldId id="279" r:id="rId22"/>
  </p:sldIdLst>
  <p:sldSz cx="9144000" cy="6858000" type="screen4x3"/>
  <p:notesSz cx="6858000" cy="9144000"/>
  <p:embeddedFontLst>
    <p:embeddedFont>
      <p:font typeface="Adobe Garamond Pro" panose="02020502060506020403" pitchFamily="18" charset="0"/>
      <p:regular r:id="rId23"/>
      <p:italic r:id="rId24"/>
    </p:embeddedFont>
    <p:embeddedFont>
      <p:font typeface="Adobe Garamond Pro Bold" panose="02020702060506020403" pitchFamily="18" charset="0"/>
      <p:bold r:id="rId25"/>
      <p:boldItalic r:id="rId26"/>
    </p:embeddedFont>
    <p:embeddedFont>
      <p:font typeface="Al Fresco" panose="02000507070000020002" pitchFamily="50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Trajan Pro 3" panose="02020502050503020301" pitchFamily="18" charset="0"/>
      <p:regular r:id="rId35"/>
      <p:bold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7802"/>
    <a:srgbClr val="ED8717"/>
    <a:srgbClr val="449E59"/>
    <a:srgbClr val="4B5A9B"/>
    <a:srgbClr val="788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F783B19F-B00E-EFFA-7242-2FBB3FF77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572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Authority In Application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aramond Pro Bold" panose="02020702060506020403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BC7A1E2-D4FD-DAF9-AEB7-D55506465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FFFFFF"/>
                </a:solidFill>
                <a:latin typeface="Adobe Garamond Pro Bold" panose="02020702060506020403" pitchFamily="18" charset="0"/>
              </a:rPr>
              <a:t>Matthew 21:23-27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0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6C1771D4-5495-80DC-F366-EC0A15B87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8E3D51-E296-333F-10C3-F0FABAA5EEDD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83595-8B10-0525-D72D-A4A5E434DDC1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18E02-7934-ADA6-1682-21C4DFBC9D5D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lord’s supper: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matthew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26:26-29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D10CF1-47B5-8DB9-9EB7-A5B6B93E7C04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85C072-640C-C004-1573-1DD911FB2CA1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7968DE-D72B-FC29-32E2-0917F2DF8E5B}"/>
              </a:ext>
            </a:extLst>
          </p:cNvPr>
          <p:cNvSpPr txBox="1"/>
          <p:nvPr/>
        </p:nvSpPr>
        <p:spPr>
          <a:xfrm>
            <a:off x="3204674" y="806741"/>
            <a:ext cx="59393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dobe Garamond Pro" panose="02020502060506020403" pitchFamily="18" charset="0"/>
              </a:rPr>
              <a:t>“While they were eating, Jesus took </a:t>
            </a:r>
            <a:r>
              <a:rPr lang="en-US" sz="2800" i="1" dirty="0">
                <a:latin typeface="Adobe Garamond Pro" panose="02020502060506020403" pitchFamily="18" charset="0"/>
              </a:rPr>
              <a:t>some</a:t>
            </a:r>
            <a:r>
              <a:rPr lang="en-US" sz="2800" dirty="0">
                <a:latin typeface="Adobe Garamond Pro" panose="02020502060506020403" pitchFamily="18" charset="0"/>
              </a:rPr>
              <a:t> </a:t>
            </a:r>
            <a:r>
              <a:rPr lang="en-US" sz="2800" dirty="0">
                <a:solidFill>
                  <a:srgbClr val="1B7802"/>
                </a:solidFill>
                <a:latin typeface="Adobe Garamond Pro" panose="02020502060506020403" pitchFamily="18" charset="0"/>
              </a:rPr>
              <a:t>bread</a:t>
            </a:r>
            <a:r>
              <a:rPr lang="en-US" sz="2800" dirty="0">
                <a:latin typeface="Adobe Garamond Pro" panose="02020502060506020403" pitchFamily="18" charset="0"/>
              </a:rPr>
              <a:t>, and after a blessing, He broke </a:t>
            </a:r>
            <a:r>
              <a:rPr lang="en-US" sz="2800" i="1" dirty="0">
                <a:latin typeface="Adobe Garamond Pro" panose="02020502060506020403" pitchFamily="18" charset="0"/>
              </a:rPr>
              <a:t>it</a:t>
            </a:r>
            <a:r>
              <a:rPr lang="en-US" sz="2800" dirty="0">
                <a:latin typeface="Adobe Garamond Pro" panose="02020502060506020403" pitchFamily="18" charset="0"/>
              </a:rPr>
              <a:t> and gave </a:t>
            </a:r>
            <a:r>
              <a:rPr lang="en-US" sz="2800" i="1" dirty="0">
                <a:latin typeface="Adobe Garamond Pro" panose="02020502060506020403" pitchFamily="18" charset="0"/>
              </a:rPr>
              <a:t>it</a:t>
            </a:r>
            <a:r>
              <a:rPr lang="en-US" sz="2800" dirty="0">
                <a:latin typeface="Adobe Garamond Pro" panose="02020502060506020403" pitchFamily="18" charset="0"/>
              </a:rPr>
              <a:t> to the disciples, and said, “</a:t>
            </a:r>
            <a:r>
              <a:rPr lang="en-US" sz="2800" dirty="0">
                <a:solidFill>
                  <a:srgbClr val="C00000"/>
                </a:solidFill>
                <a:latin typeface="Adobe Garamond Pro" panose="02020502060506020403" pitchFamily="18" charset="0"/>
              </a:rPr>
              <a:t>Take, eat</a:t>
            </a:r>
            <a:r>
              <a:rPr lang="en-US" sz="2800" dirty="0">
                <a:latin typeface="Adobe Garamond Pro" panose="02020502060506020403" pitchFamily="18" charset="0"/>
              </a:rPr>
              <a:t>; this is My body.” And when He had taken a cup and given thanks, He gave </a:t>
            </a:r>
            <a:r>
              <a:rPr lang="en-US" sz="2800" i="1" dirty="0">
                <a:latin typeface="Adobe Garamond Pro" panose="02020502060506020403" pitchFamily="18" charset="0"/>
              </a:rPr>
              <a:t>it</a:t>
            </a:r>
            <a:r>
              <a:rPr lang="en-US" sz="2800" dirty="0">
                <a:latin typeface="Adobe Garamond Pro" panose="02020502060506020403" pitchFamily="18" charset="0"/>
              </a:rPr>
              <a:t> to them, saying, “</a:t>
            </a:r>
            <a:r>
              <a:rPr lang="en-US" sz="2800" dirty="0">
                <a:solidFill>
                  <a:srgbClr val="C00000"/>
                </a:solidFill>
                <a:latin typeface="Adobe Garamond Pro" panose="02020502060506020403" pitchFamily="18" charset="0"/>
              </a:rPr>
              <a:t>Drink from it, all of you</a:t>
            </a:r>
            <a:r>
              <a:rPr lang="en-US" sz="2800" dirty="0">
                <a:latin typeface="Adobe Garamond Pro" panose="02020502060506020403" pitchFamily="18" charset="0"/>
              </a:rPr>
              <a:t>; for this is My blood of the covenant, which is poured out for many for forgiveness of sins. But I say to you, I will not drink of this </a:t>
            </a:r>
            <a:r>
              <a:rPr lang="en-US" sz="2800" dirty="0">
                <a:solidFill>
                  <a:srgbClr val="1B7802"/>
                </a:solidFill>
                <a:latin typeface="Adobe Garamond Pro" panose="02020502060506020403" pitchFamily="18" charset="0"/>
              </a:rPr>
              <a:t>fruit of the vine </a:t>
            </a:r>
            <a:r>
              <a:rPr lang="en-US" sz="2800" dirty="0">
                <a:latin typeface="Adobe Garamond Pro" panose="02020502060506020403" pitchFamily="18" charset="0"/>
              </a:rPr>
              <a:t>from now on until that day when I drink it new with you in My Father’s kingdom.”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AF26A8-25F6-5064-10CF-8A114ED1C06C}"/>
              </a:ext>
            </a:extLst>
          </p:cNvPr>
          <p:cNvSpPr txBox="1"/>
          <p:nvPr/>
        </p:nvSpPr>
        <p:spPr>
          <a:xfrm>
            <a:off x="0" y="740335"/>
            <a:ext cx="32046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Command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solidFill>
                  <a:srgbClr val="1B7802"/>
                </a:solidFill>
                <a:latin typeface="Adobe Garamond Pro" panose="02020502060506020403" pitchFamily="18" charset="0"/>
              </a:rPr>
              <a:t>Example</a:t>
            </a:r>
          </a:p>
          <a:p>
            <a:pPr algn="ctr"/>
            <a:endParaRPr lang="en-US" sz="3200" b="1" dirty="0">
              <a:solidFill>
                <a:srgbClr val="1B7802"/>
              </a:solidFill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solidFill>
                  <a:srgbClr val="ED8717"/>
                </a:solidFill>
                <a:latin typeface="Adobe Garamond Pro" panose="02020502060506020403" pitchFamily="18" charset="0"/>
              </a:rPr>
              <a:t>Necessary Inference</a:t>
            </a:r>
          </a:p>
        </p:txBody>
      </p:sp>
    </p:spTree>
    <p:extLst>
      <p:ext uri="{BB962C8B-B14F-4D97-AF65-F5344CB8AC3E}">
        <p14:creationId xmlns:p14="http://schemas.microsoft.com/office/powerpoint/2010/main" val="19760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DC4C821-3C12-388A-3D8C-68B46A338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E44AB9-5EFA-2C2E-6D76-FD814DDAEDC3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A7156-D9D2-363A-C38E-E24AF5EA0B71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D0C09-0754-6240-F472-48C7184E0739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lord’s supper : acts 20:7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D2EAB2-A203-22DB-95D5-8138D0BB2AF3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38B55A-355F-2163-BD91-CF7023A566B2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05AEF7-F251-8D94-22ED-CE897DE64617}"/>
              </a:ext>
            </a:extLst>
          </p:cNvPr>
          <p:cNvSpPr txBox="1"/>
          <p:nvPr/>
        </p:nvSpPr>
        <p:spPr>
          <a:xfrm>
            <a:off x="3204674" y="806741"/>
            <a:ext cx="59393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dobe Garamond Pro" panose="02020502060506020403" pitchFamily="18" charset="0"/>
              </a:rPr>
              <a:t>“On the first day of the week, when we were gathered together to break bread, Paul began talking to them, intending to leave the next day, and he prolonged his </a:t>
            </a:r>
            <a:r>
              <a:rPr lang="en-US" sz="4000" baseline="30000" dirty="0">
                <a:latin typeface="Adobe Garamond Pro" panose="02020502060506020403" pitchFamily="18" charset="0"/>
              </a:rPr>
              <a:t>[</a:t>
            </a:r>
            <a:r>
              <a:rPr lang="en-US" sz="4000" dirty="0">
                <a:latin typeface="Adobe Garamond Pro" panose="02020502060506020403" pitchFamily="18" charset="0"/>
              </a:rPr>
              <a:t>message until midnight.”</a:t>
            </a:r>
          </a:p>
        </p:txBody>
      </p:sp>
    </p:spTree>
    <p:extLst>
      <p:ext uri="{BB962C8B-B14F-4D97-AF65-F5344CB8AC3E}">
        <p14:creationId xmlns:p14="http://schemas.microsoft.com/office/powerpoint/2010/main" val="386880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DC4C821-3C12-388A-3D8C-68B46A338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E44AB9-5EFA-2C2E-6D76-FD814DDAEDC3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A7156-D9D2-363A-C38E-E24AF5EA0B71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D0C09-0754-6240-F472-48C7184E0739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lord’s supper : acts 20:7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D2EAB2-A203-22DB-95D5-8138D0BB2AF3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38B55A-355F-2163-BD91-CF7023A566B2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05AEF7-F251-8D94-22ED-CE897DE64617}"/>
              </a:ext>
            </a:extLst>
          </p:cNvPr>
          <p:cNvSpPr txBox="1"/>
          <p:nvPr/>
        </p:nvSpPr>
        <p:spPr>
          <a:xfrm>
            <a:off x="3204674" y="806741"/>
            <a:ext cx="59393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dobe Garamond Pro" panose="02020502060506020403" pitchFamily="18" charset="0"/>
              </a:rPr>
              <a:t>“On the </a:t>
            </a:r>
            <a:r>
              <a:rPr lang="en-US" sz="4000" dirty="0">
                <a:solidFill>
                  <a:srgbClr val="1B7802"/>
                </a:solidFill>
                <a:latin typeface="Adobe Garamond Pro" panose="02020502060506020403" pitchFamily="18" charset="0"/>
              </a:rPr>
              <a:t>first day of the week</a:t>
            </a:r>
            <a:r>
              <a:rPr lang="en-US" sz="4000" dirty="0">
                <a:latin typeface="Adobe Garamond Pro" panose="02020502060506020403" pitchFamily="18" charset="0"/>
              </a:rPr>
              <a:t>, when we were gathered together to break bread, Paul began talking to them, intending to leave the next day, and he prolonged his message until midnight.”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A3D1D-6A5E-3686-4854-4FB3433C4DE4}"/>
              </a:ext>
            </a:extLst>
          </p:cNvPr>
          <p:cNvSpPr txBox="1"/>
          <p:nvPr/>
        </p:nvSpPr>
        <p:spPr>
          <a:xfrm>
            <a:off x="0" y="740335"/>
            <a:ext cx="32046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 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solidFill>
                  <a:srgbClr val="1B7802"/>
                </a:solidFill>
                <a:latin typeface="Adobe Garamond Pro" panose="02020502060506020403" pitchFamily="18" charset="0"/>
              </a:rPr>
              <a:t> Example</a:t>
            </a:r>
          </a:p>
          <a:p>
            <a:pPr algn="ctr"/>
            <a:endParaRPr lang="en-US" sz="3200" b="1" dirty="0">
              <a:solidFill>
                <a:srgbClr val="1B7802"/>
              </a:solidFill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solidFill>
                  <a:srgbClr val="ED8717"/>
                </a:solidFill>
                <a:latin typeface="Adobe Garamond Pro" panose="02020502060506020403" pitchFamily="18" charset="0"/>
              </a:rPr>
              <a:t>Necessary Inference</a:t>
            </a:r>
          </a:p>
        </p:txBody>
      </p:sp>
    </p:spTree>
    <p:extLst>
      <p:ext uri="{BB962C8B-B14F-4D97-AF65-F5344CB8AC3E}">
        <p14:creationId xmlns:p14="http://schemas.microsoft.com/office/powerpoint/2010/main" val="291946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DC4C821-3C12-388A-3D8C-68B46A338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E44AB9-5EFA-2C2E-6D76-FD814DDAEDC3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A7156-D9D2-363A-C38E-E24AF5EA0B71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D0C09-0754-6240-F472-48C7184E0739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organization: acts 14:23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D2EAB2-A203-22DB-95D5-8138D0BB2AF3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38B55A-355F-2163-BD91-CF7023A566B2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05AEF7-F251-8D94-22ED-CE897DE64617}"/>
              </a:ext>
            </a:extLst>
          </p:cNvPr>
          <p:cNvSpPr txBox="1"/>
          <p:nvPr/>
        </p:nvSpPr>
        <p:spPr>
          <a:xfrm>
            <a:off x="3204674" y="806741"/>
            <a:ext cx="5939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dobe Garamond Pro" panose="02020502060506020403" pitchFamily="18" charset="0"/>
              </a:rPr>
              <a:t>“When they had appointed elders for them in every church, having prayed with fasting, they commended them to the Lord in whom they had believed.”</a:t>
            </a:r>
          </a:p>
        </p:txBody>
      </p:sp>
    </p:spTree>
    <p:extLst>
      <p:ext uri="{BB962C8B-B14F-4D97-AF65-F5344CB8AC3E}">
        <p14:creationId xmlns:p14="http://schemas.microsoft.com/office/powerpoint/2010/main" val="285319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DC4C821-3C12-388A-3D8C-68B46A338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E44AB9-5EFA-2C2E-6D76-FD814DDAEDC3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A7156-D9D2-363A-C38E-E24AF5EA0B71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D0C09-0754-6240-F472-48C7184E0739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organization: acts 14:23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D2EAB2-A203-22DB-95D5-8138D0BB2AF3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38B55A-355F-2163-BD91-CF7023A566B2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05AEF7-F251-8D94-22ED-CE897DE64617}"/>
              </a:ext>
            </a:extLst>
          </p:cNvPr>
          <p:cNvSpPr txBox="1"/>
          <p:nvPr/>
        </p:nvSpPr>
        <p:spPr>
          <a:xfrm>
            <a:off x="3204674" y="806741"/>
            <a:ext cx="5939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dobe Garamond Pro" panose="02020502060506020403" pitchFamily="18" charset="0"/>
              </a:rPr>
              <a:t>“When they had appointed </a:t>
            </a:r>
            <a:r>
              <a:rPr lang="en-US" sz="4000" dirty="0">
                <a:solidFill>
                  <a:srgbClr val="1B7802"/>
                </a:solidFill>
                <a:latin typeface="Adobe Garamond Pro" panose="02020502060506020403" pitchFamily="18" charset="0"/>
              </a:rPr>
              <a:t>elders for them in every church</a:t>
            </a:r>
            <a:r>
              <a:rPr lang="en-US" sz="4000" dirty="0">
                <a:latin typeface="Adobe Garamond Pro" panose="02020502060506020403" pitchFamily="18" charset="0"/>
              </a:rPr>
              <a:t>, having prayed with fasting, they commended them to the Lord in whom they had believed.”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9A239-BA9A-EC79-6B9C-5D9F71EBC8D3}"/>
              </a:ext>
            </a:extLst>
          </p:cNvPr>
          <p:cNvSpPr txBox="1"/>
          <p:nvPr/>
        </p:nvSpPr>
        <p:spPr>
          <a:xfrm>
            <a:off x="0" y="740335"/>
            <a:ext cx="3204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 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solidFill>
                  <a:srgbClr val="1B7802"/>
                </a:solidFill>
                <a:latin typeface="Adobe Garamond Pro" panose="02020502060506020403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42625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DC4C821-3C12-388A-3D8C-68B46A338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E44AB9-5EFA-2C2E-6D76-FD814DDAEDC3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A7156-D9D2-363A-C38E-E24AF5EA0B71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D0C09-0754-6240-F472-48C7184E0739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organization: acts 14:23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D2EAB2-A203-22DB-95D5-8138D0BB2AF3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38B55A-355F-2163-BD91-CF7023A566B2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05AEF7-F251-8D94-22ED-CE897DE64617}"/>
              </a:ext>
            </a:extLst>
          </p:cNvPr>
          <p:cNvSpPr txBox="1"/>
          <p:nvPr/>
        </p:nvSpPr>
        <p:spPr>
          <a:xfrm>
            <a:off x="3204674" y="806741"/>
            <a:ext cx="5939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dobe Garamond Pro" panose="02020502060506020403" pitchFamily="18" charset="0"/>
              </a:rPr>
              <a:t>Qualifications for Elders</a:t>
            </a:r>
          </a:p>
          <a:p>
            <a:pPr algn="ctr"/>
            <a:r>
              <a:rPr lang="en-US" sz="4000" dirty="0">
                <a:latin typeface="Adobe Garamond Pro" panose="02020502060506020403" pitchFamily="18" charset="0"/>
              </a:rPr>
              <a:t>1 Timothy 3; Titus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4AF15-721F-5216-CBFB-4A697B54FD83}"/>
              </a:ext>
            </a:extLst>
          </p:cNvPr>
          <p:cNvSpPr txBox="1"/>
          <p:nvPr/>
        </p:nvSpPr>
        <p:spPr>
          <a:xfrm>
            <a:off x="0" y="740335"/>
            <a:ext cx="320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Command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1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CB4DDA55-447A-CA5A-C72C-2299E433F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39EC00-EB4E-03AD-F6FB-323D349FE871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1BDFA-2C64-F2F1-A836-23EEC5BF801B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288A9-6AA9-EFCB-EFD9-FFA7DB3E9B5B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requirement or expedient?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8175DB-0AA7-31D8-134F-56CFDEB587F7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F742B5-A141-A98E-6784-3A7E0FFEBD58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59F104-6001-CEFE-C2C7-DBDBA10EA629}"/>
              </a:ext>
            </a:extLst>
          </p:cNvPr>
          <p:cNvSpPr txBox="1"/>
          <p:nvPr/>
        </p:nvSpPr>
        <p:spPr>
          <a:xfrm>
            <a:off x="0" y="74033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Requirement</a:t>
            </a:r>
          </a:p>
          <a:p>
            <a:pPr algn="ctr"/>
            <a:r>
              <a:rPr lang="en-US" sz="3200" dirty="0">
                <a:latin typeface="Adobe Garamond Pro" panose="02020502060506020403" pitchFamily="18" charset="0"/>
              </a:rPr>
              <a:t>By command, example, or necessary inference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Expedient</a:t>
            </a:r>
          </a:p>
          <a:p>
            <a:pPr algn="ctr"/>
            <a:r>
              <a:rPr lang="en-US" sz="3200" dirty="0">
                <a:latin typeface="Adobe Garamond Pro" panose="02020502060506020403" pitchFamily="18" charset="0"/>
              </a:rPr>
              <a:t>Helps us carry out God’s directions</a:t>
            </a:r>
          </a:p>
        </p:txBody>
      </p:sp>
    </p:spTree>
    <p:extLst>
      <p:ext uri="{BB962C8B-B14F-4D97-AF65-F5344CB8AC3E}">
        <p14:creationId xmlns:p14="http://schemas.microsoft.com/office/powerpoint/2010/main" val="231121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CB4DDA55-447A-CA5A-C72C-2299E433F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39EC00-EB4E-03AD-F6FB-323D349FE871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1BDFA-2C64-F2F1-A836-23EEC5BF801B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288A9-6AA9-EFCB-EFD9-FFA7DB3E9B5B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requirement or expedient?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8175DB-0AA7-31D8-134F-56CFDEB587F7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F742B5-A141-A98E-6784-3A7E0FFEBD58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A7268C4-62EE-BA82-5BE0-B261D7D27D9C}"/>
              </a:ext>
            </a:extLst>
          </p:cNvPr>
          <p:cNvSpPr txBox="1"/>
          <p:nvPr/>
        </p:nvSpPr>
        <p:spPr>
          <a:xfrm>
            <a:off x="0" y="740335"/>
            <a:ext cx="44950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Requirement</a:t>
            </a:r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SING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Psalms, Hymns,            Spiritual Songs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Eph. 5:19; Col. 3:16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AFD62-A841-584A-9617-2E9CFF7371C7}"/>
              </a:ext>
            </a:extLst>
          </p:cNvPr>
          <p:cNvSpPr txBox="1"/>
          <p:nvPr/>
        </p:nvSpPr>
        <p:spPr>
          <a:xfrm>
            <a:off x="4648914" y="766118"/>
            <a:ext cx="4495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Expedient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Harmony or Unison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Hymnal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Song Leader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3ACFEE57-E4B3-3B4E-A748-0A31E1F47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A0CD48-1FA9-DF79-4F94-4EDD614DACF5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C66FF-624E-6352-019E-1E74839563A9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660AD-C32F-9BC9-5D59-83DF9B116431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requirement or expedient?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158BD9-D3F2-7DE5-E031-8C0B94F7CD11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DB61FC-8BA6-252E-D974-25F3E8921E9F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626E2E-0D16-0661-A6FF-A7EEADECC3AF}"/>
              </a:ext>
            </a:extLst>
          </p:cNvPr>
          <p:cNvSpPr txBox="1"/>
          <p:nvPr/>
        </p:nvSpPr>
        <p:spPr>
          <a:xfrm>
            <a:off x="0" y="740335"/>
            <a:ext cx="4495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Requirement</a:t>
            </a:r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ASSEMBLE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Hebrews 10:25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68DAD-C5F4-6A02-C879-EFB13759DD19}"/>
              </a:ext>
            </a:extLst>
          </p:cNvPr>
          <p:cNvSpPr txBox="1"/>
          <p:nvPr/>
        </p:nvSpPr>
        <p:spPr>
          <a:xfrm>
            <a:off x="4648914" y="766118"/>
            <a:ext cx="4495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Expedient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Church Building</a:t>
            </a:r>
          </a:p>
        </p:txBody>
      </p:sp>
    </p:spTree>
    <p:extLst>
      <p:ext uri="{BB962C8B-B14F-4D97-AF65-F5344CB8AC3E}">
        <p14:creationId xmlns:p14="http://schemas.microsoft.com/office/powerpoint/2010/main" val="168822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3ACFEE57-E4B3-3B4E-A748-0A31E1F47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A0CD48-1FA9-DF79-4F94-4EDD614DACF5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C66FF-624E-6352-019E-1E74839563A9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660AD-C32F-9BC9-5D59-83DF9B116431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requirement or expedient?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158BD9-D3F2-7DE5-E031-8C0B94F7CD11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DB61FC-8BA6-252E-D974-25F3E8921E9F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626E2E-0D16-0661-A6FF-A7EEADECC3AF}"/>
              </a:ext>
            </a:extLst>
          </p:cNvPr>
          <p:cNvSpPr txBox="1"/>
          <p:nvPr/>
        </p:nvSpPr>
        <p:spPr>
          <a:xfrm>
            <a:off x="0" y="740335"/>
            <a:ext cx="4495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Requirement</a:t>
            </a:r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LORD’S SUPPER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Acts 20:7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68DAD-C5F4-6A02-C879-EFB13759DD19}"/>
              </a:ext>
            </a:extLst>
          </p:cNvPr>
          <p:cNvSpPr txBox="1"/>
          <p:nvPr/>
        </p:nvSpPr>
        <p:spPr>
          <a:xfrm>
            <a:off x="4648914" y="766118"/>
            <a:ext cx="4495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Expedient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Make or buy                 bread and juice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Passing Trays</a:t>
            </a:r>
          </a:p>
        </p:txBody>
      </p:sp>
    </p:spTree>
    <p:extLst>
      <p:ext uri="{BB962C8B-B14F-4D97-AF65-F5344CB8AC3E}">
        <p14:creationId xmlns:p14="http://schemas.microsoft.com/office/powerpoint/2010/main" val="374901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CDB1EB9-8131-770B-3270-19816A62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F4BB10-DE00-EFB7-6C32-5B8B3BE5022C}"/>
              </a:ext>
            </a:extLst>
          </p:cNvPr>
          <p:cNvSpPr txBox="1"/>
          <p:nvPr/>
        </p:nvSpPr>
        <p:spPr>
          <a:xfrm>
            <a:off x="0" y="957129"/>
            <a:ext cx="9144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</a:p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  <a:p>
            <a:pPr algn="ctr"/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  <a:p>
            <a:pPr algn="ctr"/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Matthew 21:23-27</a:t>
            </a:r>
          </a:p>
        </p:txBody>
      </p:sp>
    </p:spTree>
    <p:extLst>
      <p:ext uri="{BB962C8B-B14F-4D97-AF65-F5344CB8AC3E}">
        <p14:creationId xmlns:p14="http://schemas.microsoft.com/office/powerpoint/2010/main" val="117895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3ACFEE57-E4B3-3B4E-A748-0A31E1F47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A0CD48-1FA9-DF79-4F94-4EDD614DACF5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C66FF-624E-6352-019E-1E74839563A9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660AD-C32F-9BC9-5D59-83DF9B116431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requirement or expedient?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158BD9-D3F2-7DE5-E031-8C0B94F7CD11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DB61FC-8BA6-252E-D974-25F3E8921E9F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626E2E-0D16-0661-A6FF-A7EEADECC3AF}"/>
              </a:ext>
            </a:extLst>
          </p:cNvPr>
          <p:cNvSpPr txBox="1"/>
          <p:nvPr/>
        </p:nvSpPr>
        <p:spPr>
          <a:xfrm>
            <a:off x="0" y="740335"/>
            <a:ext cx="4495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Congregation #1</a:t>
            </a:r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Meets for Bible study on Thursday night at 7pm.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Expedient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68DAD-C5F4-6A02-C879-EFB13759DD19}"/>
              </a:ext>
            </a:extLst>
          </p:cNvPr>
          <p:cNvSpPr txBox="1"/>
          <p:nvPr/>
        </p:nvSpPr>
        <p:spPr>
          <a:xfrm>
            <a:off x="4648914" y="766118"/>
            <a:ext cx="44950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Congregation #2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Partakes of Lord’s Supper on Saturdays at 7pm.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Sin</a:t>
            </a:r>
          </a:p>
          <a:p>
            <a:pPr algn="ctr"/>
            <a:r>
              <a:rPr lang="en-US" sz="3200" b="1" i="1" dirty="0">
                <a:latin typeface="Adobe Garamond Pro" panose="02020502060506020403" pitchFamily="18" charset="0"/>
              </a:rPr>
              <a:t>“beyond what is written” </a:t>
            </a:r>
            <a:r>
              <a:rPr lang="en-US" sz="3200" b="1" dirty="0">
                <a:latin typeface="Adobe Garamond Pro" panose="02020502060506020403" pitchFamily="18" charset="0"/>
              </a:rPr>
              <a:t>(1 Cor. 4:6)</a:t>
            </a:r>
          </a:p>
        </p:txBody>
      </p:sp>
    </p:spTree>
    <p:extLst>
      <p:ext uri="{BB962C8B-B14F-4D97-AF65-F5344CB8AC3E}">
        <p14:creationId xmlns:p14="http://schemas.microsoft.com/office/powerpoint/2010/main" val="79815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CDB1EB9-8131-770B-3270-19816A62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F4BB10-DE00-EFB7-6C32-5B8B3BE5022C}"/>
              </a:ext>
            </a:extLst>
          </p:cNvPr>
          <p:cNvSpPr txBox="1"/>
          <p:nvPr/>
        </p:nvSpPr>
        <p:spPr>
          <a:xfrm>
            <a:off x="0" y="102549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Conclusion</a:t>
            </a:r>
          </a:p>
          <a:p>
            <a:pPr algn="ctr"/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Trajan Pro 3" panose="02020502050503020301" pitchFamily="18" charset="0"/>
            </a:endParaRP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the need for                       authority in religion</a:t>
            </a:r>
          </a:p>
          <a:p>
            <a:pPr algn="ctr"/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Trajan Pro 3" panose="02020502050503020301" pitchFamily="18" charset="0"/>
            </a:endParaRP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do you recognize             god’s authority?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481C8D-CEAC-D391-EE1A-A2001869005D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</p:spTree>
    <p:extLst>
      <p:ext uri="{BB962C8B-B14F-4D97-AF65-F5344CB8AC3E}">
        <p14:creationId xmlns:p14="http://schemas.microsoft.com/office/powerpoint/2010/main" val="373131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CDB1EB9-8131-770B-3270-19816A62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2E7DF4-CB4E-A702-2441-C6EE136B7C9E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45AC1-7F3A-C055-BAF4-861374109E1D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3AEC4-B482-9E71-F894-9044C3DFC257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Must we have Bible authority?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94FCFF-AC64-2AD6-04A2-48317F3F7A45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B3DADA-1F42-976D-A0BF-AB5907F218AA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B376CA-A487-A832-8BCF-58162842BF36}"/>
              </a:ext>
            </a:extLst>
          </p:cNvPr>
          <p:cNvSpPr txBox="1"/>
          <p:nvPr/>
        </p:nvSpPr>
        <p:spPr>
          <a:xfrm>
            <a:off x="0" y="740335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Christ Is Head Of The Church – Eph.1:22</a:t>
            </a:r>
          </a:p>
          <a:p>
            <a:pPr algn="ctr"/>
            <a:r>
              <a:rPr lang="en-US" sz="3200" dirty="0">
                <a:latin typeface="Adobe Garamond Pro" panose="02020502060506020403" pitchFamily="18" charset="0"/>
              </a:rPr>
              <a:t>Lawgiver (Heb. 1:1-2; Acts 3:22-23; Matt. 28:18)</a:t>
            </a:r>
          </a:p>
          <a:p>
            <a:pPr algn="ctr"/>
            <a:r>
              <a:rPr lang="en-US" sz="3200" dirty="0">
                <a:latin typeface="Adobe Garamond Pro" panose="02020502060506020403" pitchFamily="18" charset="0"/>
              </a:rPr>
              <a:t>Apostles were </a:t>
            </a:r>
            <a:r>
              <a:rPr lang="en-US" sz="3200" i="1" dirty="0">
                <a:latin typeface="Adobe Garamond Pro" panose="02020502060506020403" pitchFamily="18" charset="0"/>
              </a:rPr>
              <a:t>“ambassadors” </a:t>
            </a:r>
            <a:r>
              <a:rPr lang="en-US" sz="3200" dirty="0">
                <a:latin typeface="Adobe Garamond Pro" panose="02020502060506020403" pitchFamily="18" charset="0"/>
              </a:rPr>
              <a:t>(2 Cor. 5:20)</a:t>
            </a:r>
          </a:p>
          <a:p>
            <a:pPr algn="ctr"/>
            <a:r>
              <a:rPr lang="en-US" sz="3200" dirty="0">
                <a:latin typeface="Adobe Garamond Pro" panose="02020502060506020403" pitchFamily="18" charset="0"/>
              </a:rPr>
              <a:t>We cannot change God’s Law (Luke 6:46; Matt. 7:21)</a:t>
            </a:r>
          </a:p>
          <a:p>
            <a:pPr algn="ctr"/>
            <a:endParaRPr lang="en-US" sz="3200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The New Testament is God’s Final Revelation</a:t>
            </a:r>
          </a:p>
          <a:p>
            <a:pPr algn="ctr"/>
            <a:r>
              <a:rPr lang="en-US" sz="3200" dirty="0">
                <a:latin typeface="Adobe Garamond Pro" panose="02020502060506020403" pitchFamily="18" charset="0"/>
              </a:rPr>
              <a:t>(1 Pet. 1:23-25; Jude 3; John 12:48)</a:t>
            </a:r>
          </a:p>
        </p:txBody>
      </p:sp>
    </p:spTree>
    <p:extLst>
      <p:ext uri="{BB962C8B-B14F-4D97-AF65-F5344CB8AC3E}">
        <p14:creationId xmlns:p14="http://schemas.microsoft.com/office/powerpoint/2010/main" val="352435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CB4DDA55-447A-CA5A-C72C-2299E433F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39EC00-EB4E-03AD-F6FB-323D349FE871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1BDFA-2C64-F2F1-A836-23EEC5BF801B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288A9-6AA9-EFCB-EFD9-FFA7DB3E9B5B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not authoritative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8175DB-0AA7-31D8-134F-56CFDEB587F7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F742B5-A141-A98E-6784-3A7E0FFEBD58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59F104-6001-CEFE-C2C7-DBDBA10EA629}"/>
              </a:ext>
            </a:extLst>
          </p:cNvPr>
          <p:cNvSpPr txBox="1"/>
          <p:nvPr/>
        </p:nvSpPr>
        <p:spPr>
          <a:xfrm>
            <a:off x="0" y="740335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Men </a:t>
            </a:r>
            <a:r>
              <a:rPr lang="en-US" sz="2800" dirty="0">
                <a:latin typeface="Adobe Garamond Pro" panose="02020502060506020403" pitchFamily="18" charset="0"/>
              </a:rPr>
              <a:t>(Matt. 21:23-27)</a:t>
            </a:r>
          </a:p>
          <a:p>
            <a:pPr algn="ctr"/>
            <a:endParaRPr lang="en-US" sz="3200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Traditions or Creeds of Men </a:t>
            </a:r>
            <a:r>
              <a:rPr lang="en-US" sz="2800" dirty="0">
                <a:latin typeface="Adobe Garamond Pro" panose="02020502060506020403" pitchFamily="18" charset="0"/>
              </a:rPr>
              <a:t>(2 Tim. 4:3-4; Matt. 15:9)</a:t>
            </a:r>
          </a:p>
          <a:p>
            <a:pPr algn="ctr"/>
            <a:endParaRPr lang="en-US" sz="3200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Law Of Moses </a:t>
            </a:r>
            <a:r>
              <a:rPr lang="en-US" sz="2800" dirty="0">
                <a:latin typeface="Adobe Garamond Pro" panose="02020502060506020403" pitchFamily="18" charset="0"/>
              </a:rPr>
              <a:t>(Gal. 5:4; Col. 2:14; Heb. 9:15-17; Gal. 2:21)</a:t>
            </a:r>
          </a:p>
          <a:p>
            <a:pPr algn="ctr"/>
            <a:endParaRPr lang="en-US" sz="3200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Elders</a:t>
            </a:r>
            <a:r>
              <a:rPr lang="en-US" sz="3200" dirty="0">
                <a:latin typeface="Adobe Garamond Pro" panose="02020502060506020403" pitchFamily="18" charset="0"/>
              </a:rPr>
              <a:t> </a:t>
            </a:r>
            <a:r>
              <a:rPr lang="en-US" sz="2800" dirty="0">
                <a:latin typeface="Adobe Garamond Pro" panose="02020502060506020403" pitchFamily="18" charset="0"/>
              </a:rPr>
              <a:t>(Acts 20:28-30)</a:t>
            </a:r>
          </a:p>
          <a:p>
            <a:pPr algn="ctr"/>
            <a:endParaRPr lang="en-US" sz="3200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Authority must be from HEAVEN not men.</a:t>
            </a:r>
          </a:p>
          <a:p>
            <a:pPr algn="ctr"/>
            <a:r>
              <a:rPr lang="en-US" sz="2800" dirty="0">
                <a:latin typeface="Adobe Garamond Pro" panose="02020502060506020403" pitchFamily="18" charset="0"/>
              </a:rPr>
              <a:t>(Col. 3:17; 2 John 9)</a:t>
            </a:r>
          </a:p>
        </p:txBody>
      </p:sp>
    </p:spTree>
    <p:extLst>
      <p:ext uri="{BB962C8B-B14F-4D97-AF65-F5344CB8AC3E}">
        <p14:creationId xmlns:p14="http://schemas.microsoft.com/office/powerpoint/2010/main" val="424802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2E4096-A108-E2DD-828C-BF2362B09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3756C5-5D21-4E35-99FE-42405896848B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A01F8E-0BC3-C7B2-65E7-16B115CC02F2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0F718-E9DB-1449-2775-7221ED8795BB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Three avenues of authority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38A686-050C-1163-4149-B2C8372CFFE3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8EE76-AC2E-5EF8-5FE5-DC9AF16C2609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864125-F6BA-B9DD-AED3-AE5B081B333D}"/>
              </a:ext>
            </a:extLst>
          </p:cNvPr>
          <p:cNvSpPr txBox="1"/>
          <p:nvPr/>
        </p:nvSpPr>
        <p:spPr>
          <a:xfrm>
            <a:off x="0" y="740335"/>
            <a:ext cx="3204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Commands</a:t>
            </a:r>
            <a:endParaRPr lang="en-US" sz="2800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>
                <a:latin typeface="Adobe Garamond Pro" panose="02020502060506020403" pitchFamily="18" charset="0"/>
              </a:rPr>
              <a:t>(Genesis 6:14)</a:t>
            </a:r>
          </a:p>
          <a:p>
            <a:pPr algn="ctr"/>
            <a:endParaRPr lang="en-US" sz="3200" dirty="0">
              <a:latin typeface="Adobe Garamond Pro" panose="02020502060506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FF53E-2538-B920-144B-7684564BEFF5}"/>
              </a:ext>
            </a:extLst>
          </p:cNvPr>
          <p:cNvSpPr txBox="1"/>
          <p:nvPr/>
        </p:nvSpPr>
        <p:spPr>
          <a:xfrm>
            <a:off x="3204674" y="806741"/>
            <a:ext cx="593932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dobe Garamond Pro" panose="02020502060506020403" pitchFamily="18" charset="0"/>
              </a:rPr>
              <a:t>“Make for yourself an ark…”</a:t>
            </a:r>
          </a:p>
          <a:p>
            <a:r>
              <a:rPr lang="en-US" dirty="0">
                <a:latin typeface="Adobe Garamond Pro" panose="02020502060506020403" pitchFamily="18" charset="0"/>
              </a:rPr>
              <a:t> </a:t>
            </a:r>
          </a:p>
          <a:p>
            <a:r>
              <a:rPr lang="en-US" sz="4000" dirty="0">
                <a:latin typeface="Adobe Garamond Pro" panose="02020502060506020403" pitchFamily="18" charset="0"/>
              </a:rPr>
              <a:t>“of gopher wood…” </a:t>
            </a:r>
          </a:p>
          <a:p>
            <a:endParaRPr lang="en-US" dirty="0">
              <a:latin typeface="Adobe Garamond Pro" panose="02020502060506020403" pitchFamily="18" charset="0"/>
            </a:endParaRPr>
          </a:p>
          <a:p>
            <a:r>
              <a:rPr lang="en-US" sz="4000" dirty="0">
                <a:latin typeface="Adobe Garamond Pro" panose="02020502060506020403" pitchFamily="18" charset="0"/>
              </a:rPr>
              <a:t>“you shall make the ark with rooms…”</a:t>
            </a:r>
          </a:p>
          <a:p>
            <a:endParaRPr lang="en-US" dirty="0">
              <a:latin typeface="Adobe Garamond Pro" panose="02020502060506020403" pitchFamily="18" charset="0"/>
            </a:endParaRPr>
          </a:p>
          <a:p>
            <a:r>
              <a:rPr lang="en-US" sz="4000" dirty="0">
                <a:latin typeface="Adobe Garamond Pro" panose="02020502060506020403" pitchFamily="18" charset="0"/>
              </a:rPr>
              <a:t>“and shall cover it inside and out with pitch.”</a:t>
            </a:r>
          </a:p>
        </p:txBody>
      </p:sp>
    </p:spTree>
    <p:extLst>
      <p:ext uri="{BB962C8B-B14F-4D97-AF65-F5344CB8AC3E}">
        <p14:creationId xmlns:p14="http://schemas.microsoft.com/office/powerpoint/2010/main" val="164197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2E4096-A108-E2DD-828C-BF2362B09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3756C5-5D21-4E35-99FE-42405896848B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A01F8E-0BC3-C7B2-65E7-16B115CC02F2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0F718-E9DB-1449-2775-7221ED8795BB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Three avenues of authority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38A686-050C-1163-4149-B2C8372CFFE3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8EE76-AC2E-5EF8-5FE5-DC9AF16C2609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864125-F6BA-B9DD-AED3-AE5B081B333D}"/>
              </a:ext>
            </a:extLst>
          </p:cNvPr>
          <p:cNvSpPr txBox="1"/>
          <p:nvPr/>
        </p:nvSpPr>
        <p:spPr>
          <a:xfrm>
            <a:off x="0" y="740335"/>
            <a:ext cx="32046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Commands</a:t>
            </a:r>
            <a:endParaRPr lang="en-US" sz="2800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>
                <a:latin typeface="Adobe Garamond Pro" panose="02020502060506020403" pitchFamily="18" charset="0"/>
              </a:rPr>
              <a:t>(Genesis 6:14)</a:t>
            </a:r>
          </a:p>
          <a:p>
            <a:pPr algn="ctr"/>
            <a:endParaRPr lang="en-US" sz="3200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Examples</a:t>
            </a:r>
            <a:endParaRPr lang="en-US" sz="2800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>
                <a:latin typeface="Adobe Garamond Pro" panose="02020502060506020403" pitchFamily="18" charset="0"/>
              </a:rPr>
              <a:t>(Phil. 3:17)</a:t>
            </a:r>
          </a:p>
          <a:p>
            <a:pPr algn="ctr"/>
            <a:endParaRPr lang="en-US" sz="3200" dirty="0">
              <a:latin typeface="Adobe Garamond Pro" panose="02020502060506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FF53E-2538-B920-144B-7684564BEFF5}"/>
              </a:ext>
            </a:extLst>
          </p:cNvPr>
          <p:cNvSpPr txBox="1"/>
          <p:nvPr/>
        </p:nvSpPr>
        <p:spPr>
          <a:xfrm>
            <a:off x="3204673" y="1562018"/>
            <a:ext cx="59393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dobe Garamond Pro" panose="02020502060506020403" pitchFamily="18" charset="0"/>
              </a:rPr>
              <a:t>“Brethren, join in following my example, and observe those who walk according to the pattern you have in us”</a:t>
            </a:r>
          </a:p>
        </p:txBody>
      </p:sp>
    </p:spTree>
    <p:extLst>
      <p:ext uri="{BB962C8B-B14F-4D97-AF65-F5344CB8AC3E}">
        <p14:creationId xmlns:p14="http://schemas.microsoft.com/office/powerpoint/2010/main" val="249649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2E4096-A108-E2DD-828C-BF2362B09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3756C5-5D21-4E35-99FE-42405896848B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A01F8E-0BC3-C7B2-65E7-16B115CC02F2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0F718-E9DB-1449-2775-7221ED8795BB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Three avenues of authority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38A686-050C-1163-4149-B2C8372CFFE3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8EE76-AC2E-5EF8-5FE5-DC9AF16C2609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864125-F6BA-B9DD-AED3-AE5B081B333D}"/>
              </a:ext>
            </a:extLst>
          </p:cNvPr>
          <p:cNvSpPr txBox="1"/>
          <p:nvPr/>
        </p:nvSpPr>
        <p:spPr>
          <a:xfrm>
            <a:off x="0" y="740335"/>
            <a:ext cx="3204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Commands</a:t>
            </a:r>
            <a:endParaRPr lang="en-US" sz="2800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>
                <a:latin typeface="Adobe Garamond Pro" panose="02020502060506020403" pitchFamily="18" charset="0"/>
              </a:rPr>
              <a:t>(Genesis 6:14)</a:t>
            </a:r>
          </a:p>
          <a:p>
            <a:pPr algn="ctr"/>
            <a:endParaRPr lang="en-US" sz="3200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Examples</a:t>
            </a:r>
            <a:endParaRPr lang="en-US" sz="2800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>
                <a:latin typeface="Adobe Garamond Pro" panose="02020502060506020403" pitchFamily="18" charset="0"/>
              </a:rPr>
              <a:t>(Phil. 3:17)</a:t>
            </a:r>
          </a:p>
          <a:p>
            <a:pPr algn="ctr"/>
            <a:endParaRPr lang="en-US" sz="3200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b="1" dirty="0">
                <a:latin typeface="Adobe Garamond Pro" panose="02020502060506020403" pitchFamily="18" charset="0"/>
              </a:rPr>
              <a:t>Necessary Inference</a:t>
            </a:r>
            <a:endParaRPr lang="en-US" sz="2800" dirty="0">
              <a:latin typeface="Adobe Garamond Pro" panose="02020502060506020403" pitchFamily="18" charset="0"/>
            </a:endParaRPr>
          </a:p>
          <a:p>
            <a:pPr algn="ctr"/>
            <a:r>
              <a:rPr lang="en-US" sz="3200" dirty="0">
                <a:latin typeface="Adobe Garamond Pro" panose="02020502060506020403" pitchFamily="18" charset="0"/>
              </a:rPr>
              <a:t>(Acts 8:35-36)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FF53E-2538-B920-144B-7684564BEFF5}"/>
              </a:ext>
            </a:extLst>
          </p:cNvPr>
          <p:cNvSpPr txBox="1"/>
          <p:nvPr/>
        </p:nvSpPr>
        <p:spPr>
          <a:xfrm>
            <a:off x="3204674" y="806741"/>
            <a:ext cx="59393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Adobe Garamond Pro" panose="02020502060506020403" pitchFamily="18" charset="0"/>
              </a:rPr>
              <a:t>“Then Philip opened his mouth, and beginning from this Scripture he preached Jesus to him. As they went along the road they came to some water; and the eunuch said, “Look! Water! What prevents me from being baptized?”</a:t>
            </a:r>
          </a:p>
        </p:txBody>
      </p:sp>
    </p:spTree>
    <p:extLst>
      <p:ext uri="{BB962C8B-B14F-4D97-AF65-F5344CB8AC3E}">
        <p14:creationId xmlns:p14="http://schemas.microsoft.com/office/powerpoint/2010/main" val="25076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6C1771D4-5495-80DC-F366-EC0A15B87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8E3D51-E296-333F-10C3-F0FABAA5EEDD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83595-8B10-0525-D72D-A4A5E434DDC1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18E02-7934-ADA6-1682-21C4DFBC9D5D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lord’s supper: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matthew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26:26-29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D10CF1-47B5-8DB9-9EB7-A5B6B93E7C04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85C072-640C-C004-1573-1DD911FB2CA1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7968DE-D72B-FC29-32E2-0917F2DF8E5B}"/>
              </a:ext>
            </a:extLst>
          </p:cNvPr>
          <p:cNvSpPr txBox="1"/>
          <p:nvPr/>
        </p:nvSpPr>
        <p:spPr>
          <a:xfrm>
            <a:off x="3204674" y="806741"/>
            <a:ext cx="59393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dobe Garamond Pro" panose="02020502060506020403" pitchFamily="18" charset="0"/>
              </a:rPr>
              <a:t>“While they were eating, Jesus took </a:t>
            </a:r>
            <a:r>
              <a:rPr lang="en-US" sz="2800" i="1" dirty="0">
                <a:latin typeface="Adobe Garamond Pro" panose="02020502060506020403" pitchFamily="18" charset="0"/>
              </a:rPr>
              <a:t>some</a:t>
            </a:r>
            <a:r>
              <a:rPr lang="en-US" sz="2800" dirty="0">
                <a:latin typeface="Adobe Garamond Pro" panose="02020502060506020403" pitchFamily="18" charset="0"/>
              </a:rPr>
              <a:t> bread, and after a blessing, He broke </a:t>
            </a:r>
            <a:r>
              <a:rPr lang="en-US" sz="2800" i="1" dirty="0">
                <a:latin typeface="Adobe Garamond Pro" panose="02020502060506020403" pitchFamily="18" charset="0"/>
              </a:rPr>
              <a:t>it</a:t>
            </a:r>
            <a:r>
              <a:rPr lang="en-US" sz="2800" dirty="0">
                <a:latin typeface="Adobe Garamond Pro" panose="02020502060506020403" pitchFamily="18" charset="0"/>
              </a:rPr>
              <a:t> and gave </a:t>
            </a:r>
            <a:r>
              <a:rPr lang="en-US" sz="2800" i="1" dirty="0">
                <a:latin typeface="Adobe Garamond Pro" panose="02020502060506020403" pitchFamily="18" charset="0"/>
              </a:rPr>
              <a:t>it</a:t>
            </a:r>
            <a:r>
              <a:rPr lang="en-US" sz="2800" dirty="0">
                <a:latin typeface="Adobe Garamond Pro" panose="02020502060506020403" pitchFamily="18" charset="0"/>
              </a:rPr>
              <a:t> to the disciples, and said, “Take, eat; this is My body.” And when He had taken a cup and given thanks, He gave </a:t>
            </a:r>
            <a:r>
              <a:rPr lang="en-US" sz="2800" i="1" dirty="0">
                <a:latin typeface="Adobe Garamond Pro" panose="02020502060506020403" pitchFamily="18" charset="0"/>
              </a:rPr>
              <a:t>it</a:t>
            </a:r>
            <a:r>
              <a:rPr lang="en-US" sz="2800" dirty="0">
                <a:latin typeface="Adobe Garamond Pro" panose="02020502060506020403" pitchFamily="18" charset="0"/>
              </a:rPr>
              <a:t> to them, saying, “Drink from it, all of you; for this is My blood of the covenant, which is poured out for many for forgiveness of sins. But I say to you, I will not drink of this fruit of the vine from now on until that day when I drink it new with you in My Father’s kingdom.”</a:t>
            </a:r>
          </a:p>
        </p:txBody>
      </p:sp>
    </p:spTree>
    <p:extLst>
      <p:ext uri="{BB962C8B-B14F-4D97-AF65-F5344CB8AC3E}">
        <p14:creationId xmlns:p14="http://schemas.microsoft.com/office/powerpoint/2010/main" val="52100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6C1771D4-5495-80DC-F366-EC0A15B87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8E3D51-E296-333F-10C3-F0FABAA5EEDD}"/>
              </a:ext>
            </a:extLst>
          </p:cNvPr>
          <p:cNvSpPr/>
          <p:nvPr/>
        </p:nvSpPr>
        <p:spPr>
          <a:xfrm>
            <a:off x="0" y="649481"/>
            <a:ext cx="9144000" cy="55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83595-8B10-0525-D72D-A4A5E434DDC1}"/>
              </a:ext>
            </a:extLst>
          </p:cNvPr>
          <p:cNvSpPr txBox="1"/>
          <p:nvPr/>
        </p:nvSpPr>
        <p:spPr>
          <a:xfrm>
            <a:off x="0" y="620851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AUTHORITY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12700" dir="2700000" algn="tl" rotWithShape="0">
                    <a:prstClr val="black">
                      <a:alpha val="50000"/>
                    </a:prstClr>
                  </a:outerShdw>
                </a:effectLst>
                <a:latin typeface="Al Fresco" panose="02000507070000020002" pitchFamily="50" charset="0"/>
              </a:rPr>
              <a:t>In Application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18E02-7934-ADA6-1682-21C4DFBC9D5D}"/>
              </a:ext>
            </a:extLst>
          </p:cNvPr>
          <p:cNvSpPr txBox="1"/>
          <p:nvPr/>
        </p:nvSpPr>
        <p:spPr>
          <a:xfrm>
            <a:off x="0" y="9400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lord’s supper: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matthew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Trajan Pro 3" panose="02020502050503020301" pitchFamily="18" charset="0"/>
              </a:rPr>
              <a:t> 26:26-29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12700" dir="2700000" algn="tl" rotWithShape="0">
                  <a:prstClr val="black">
                    <a:alpha val="50000"/>
                  </a:prstClr>
                </a:outerShdw>
              </a:effectLst>
              <a:latin typeface="Al Fresco" panose="02000507070000020002" pitchFamily="50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D10CF1-47B5-8DB9-9EB7-A5B6B93E7C04}"/>
              </a:ext>
            </a:extLst>
          </p:cNvPr>
          <p:cNvCxnSpPr/>
          <p:nvPr/>
        </p:nvCxnSpPr>
        <p:spPr>
          <a:xfrm>
            <a:off x="0" y="649481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85C072-640C-C004-1573-1DD911FB2CA1}"/>
              </a:ext>
            </a:extLst>
          </p:cNvPr>
          <p:cNvCxnSpPr/>
          <p:nvPr/>
        </p:nvCxnSpPr>
        <p:spPr>
          <a:xfrm>
            <a:off x="0" y="6177186"/>
            <a:ext cx="9144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7968DE-D72B-FC29-32E2-0917F2DF8E5B}"/>
              </a:ext>
            </a:extLst>
          </p:cNvPr>
          <p:cNvSpPr txBox="1"/>
          <p:nvPr/>
        </p:nvSpPr>
        <p:spPr>
          <a:xfrm>
            <a:off x="3204674" y="806741"/>
            <a:ext cx="59393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dobe Garamond Pro" panose="02020502060506020403" pitchFamily="18" charset="0"/>
              </a:rPr>
              <a:t>“While they were eating, Jesus took </a:t>
            </a:r>
            <a:r>
              <a:rPr lang="en-US" sz="2800" i="1" dirty="0">
                <a:latin typeface="Adobe Garamond Pro" panose="02020502060506020403" pitchFamily="18" charset="0"/>
              </a:rPr>
              <a:t>some</a:t>
            </a:r>
            <a:r>
              <a:rPr lang="en-US" sz="2800" dirty="0">
                <a:latin typeface="Adobe Garamond Pro" panose="02020502060506020403" pitchFamily="18" charset="0"/>
              </a:rPr>
              <a:t> bread, and after a blessing, He broke </a:t>
            </a:r>
            <a:r>
              <a:rPr lang="en-US" sz="2800" i="1" dirty="0">
                <a:latin typeface="Adobe Garamond Pro" panose="02020502060506020403" pitchFamily="18" charset="0"/>
              </a:rPr>
              <a:t>it</a:t>
            </a:r>
            <a:r>
              <a:rPr lang="en-US" sz="2800" dirty="0">
                <a:latin typeface="Adobe Garamond Pro" panose="02020502060506020403" pitchFamily="18" charset="0"/>
              </a:rPr>
              <a:t> and gave </a:t>
            </a:r>
            <a:r>
              <a:rPr lang="en-US" sz="2800" i="1" dirty="0">
                <a:latin typeface="Adobe Garamond Pro" panose="02020502060506020403" pitchFamily="18" charset="0"/>
              </a:rPr>
              <a:t>it</a:t>
            </a:r>
            <a:r>
              <a:rPr lang="en-US" sz="2800" dirty="0">
                <a:latin typeface="Adobe Garamond Pro" panose="02020502060506020403" pitchFamily="18" charset="0"/>
              </a:rPr>
              <a:t> to the disciples, and said, “</a:t>
            </a:r>
            <a:r>
              <a:rPr lang="en-US" sz="2800" dirty="0">
                <a:solidFill>
                  <a:srgbClr val="C00000"/>
                </a:solidFill>
                <a:latin typeface="Adobe Garamond Pro" panose="02020502060506020403" pitchFamily="18" charset="0"/>
              </a:rPr>
              <a:t>Take, eat</a:t>
            </a:r>
            <a:r>
              <a:rPr lang="en-US" sz="2800" dirty="0">
                <a:latin typeface="Adobe Garamond Pro" panose="02020502060506020403" pitchFamily="18" charset="0"/>
              </a:rPr>
              <a:t>; this is My body.” And when He had taken a cup and given thanks, He gave </a:t>
            </a:r>
            <a:r>
              <a:rPr lang="en-US" sz="2800" i="1" dirty="0">
                <a:latin typeface="Adobe Garamond Pro" panose="02020502060506020403" pitchFamily="18" charset="0"/>
              </a:rPr>
              <a:t>it</a:t>
            </a:r>
            <a:r>
              <a:rPr lang="en-US" sz="2800" dirty="0">
                <a:latin typeface="Adobe Garamond Pro" panose="02020502060506020403" pitchFamily="18" charset="0"/>
              </a:rPr>
              <a:t> to them, saying, “</a:t>
            </a:r>
            <a:r>
              <a:rPr lang="en-US" sz="2800" dirty="0">
                <a:solidFill>
                  <a:srgbClr val="C00000"/>
                </a:solidFill>
                <a:latin typeface="Adobe Garamond Pro" panose="02020502060506020403" pitchFamily="18" charset="0"/>
              </a:rPr>
              <a:t>Drink from it, all of you</a:t>
            </a:r>
            <a:r>
              <a:rPr lang="en-US" sz="2800" dirty="0">
                <a:latin typeface="Adobe Garamond Pro" panose="02020502060506020403" pitchFamily="18" charset="0"/>
              </a:rPr>
              <a:t>; for this is My blood of the covenant, which is poured out for many for forgiveness of sins. But I say to you, I will not drink of this fruit of the vine from now on until that day when I drink it new with you in My Father’s kingdom.”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AF26A8-25F6-5064-10CF-8A114ED1C06C}"/>
              </a:ext>
            </a:extLst>
          </p:cNvPr>
          <p:cNvSpPr txBox="1"/>
          <p:nvPr/>
        </p:nvSpPr>
        <p:spPr>
          <a:xfrm>
            <a:off x="0" y="740335"/>
            <a:ext cx="3204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</a:rPr>
              <a:t>Command</a:t>
            </a:r>
          </a:p>
          <a:p>
            <a:pPr algn="ctr"/>
            <a:endParaRPr lang="en-US" sz="3200" b="1" dirty="0"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8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94</TotalTime>
  <Words>1042</Words>
  <Application>Microsoft Office PowerPoint</Application>
  <PresentationFormat>On-screen Show (4:3)</PresentationFormat>
  <Paragraphs>163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Adobe Garamond Pro</vt:lpstr>
      <vt:lpstr>Calibri</vt:lpstr>
      <vt:lpstr>Arial</vt:lpstr>
      <vt:lpstr>Adobe Garamond Pro Bold</vt:lpstr>
      <vt:lpstr>Calibri Light</vt:lpstr>
      <vt:lpstr>Trajan Pro 3</vt:lpstr>
      <vt:lpstr>Al Fresco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3</cp:revision>
  <dcterms:created xsi:type="dcterms:W3CDTF">2022-09-26T17:09:23Z</dcterms:created>
  <dcterms:modified xsi:type="dcterms:W3CDTF">2022-09-26T18:43:24Z</dcterms:modified>
</cp:coreProperties>
</file>